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8" r:id="rId5"/>
    <p:sldId id="260" r:id="rId6"/>
    <p:sldId id="261" r:id="rId7"/>
    <p:sldId id="266" r:id="rId8"/>
    <p:sldId id="270" r:id="rId9"/>
    <p:sldId id="262" r:id="rId10"/>
    <p:sldId id="263" r:id="rId11"/>
    <p:sldId id="269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3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4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62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50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647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15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6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4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9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1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6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0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3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F4277-21B7-45D8-8463-7ACC15C884FA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93353F-0935-4C24-8153-12B9EAF3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193227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Arial Black" panose="020B0A04020102020204" pitchFamily="34" charset="0"/>
              </a:rPr>
              <a:t>ИОМ как способ индивидуализации на уроках английского языка </a:t>
            </a:r>
            <a:endParaRPr lang="ru-RU" sz="6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644" y="4763069"/>
            <a:ext cx="10040155" cy="141389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3200" dirty="0" smtClean="0">
                <a:latin typeface="Arial Narrow" panose="020B0606020202030204" pitchFamily="34" charset="0"/>
              </a:rPr>
              <a:t>Учитель: </a:t>
            </a:r>
            <a:r>
              <a:rPr lang="ru-RU" sz="3200" dirty="0" err="1" smtClean="0">
                <a:latin typeface="Arial Narrow" panose="020B0606020202030204" pitchFamily="34" charset="0"/>
              </a:rPr>
              <a:t>Никогло</a:t>
            </a:r>
            <a:r>
              <a:rPr lang="ru-RU" sz="3200" dirty="0" smtClean="0">
                <a:latin typeface="Arial Narrow" panose="020B0606020202030204" pitchFamily="34" charset="0"/>
              </a:rPr>
              <a:t> Н.С.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97782"/>
            <a:ext cx="10515600" cy="360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ИОМ 9-16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502635"/>
              </p:ext>
            </p:extLst>
          </p:nvPr>
        </p:nvGraphicFramePr>
        <p:xfrm>
          <a:off x="1191491" y="497905"/>
          <a:ext cx="8866909" cy="5713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841"/>
                <a:gridCol w="1137841"/>
                <a:gridCol w="1006741"/>
                <a:gridCol w="720127"/>
                <a:gridCol w="1434455"/>
                <a:gridCol w="346323"/>
                <a:gridCol w="311363"/>
                <a:gridCol w="311363"/>
                <a:gridCol w="226780"/>
                <a:gridCol w="2234075"/>
              </a:tblGrid>
              <a:tr h="21041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параграф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 работы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отметка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Дополнения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</a:tr>
              <a:tr h="411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Лексика, грамматика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Чтение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Говорение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Письмо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Замечания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</a:tr>
              <a:tr h="2017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</a:tr>
              <a:tr h="420820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Итог: проверочная работа по лексике главы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0890" algn="l"/>
                        </a:tabLst>
                      </a:pPr>
                      <a:r>
                        <a:rPr lang="ru-RU" sz="1000">
                          <a:effectLst/>
                        </a:rPr>
                        <a:t>	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2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</a:tr>
              <a:tr h="1391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</a:tr>
              <a:tr h="210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Контрольная работа 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86749" y="-40704"/>
            <a:ext cx="201850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4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1525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ИОМ ученика (-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цы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      класса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236" y="457200"/>
            <a:ext cx="8382000" cy="4017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332726"/>
              </p:ext>
            </p:extLst>
          </p:nvPr>
        </p:nvGraphicFramePr>
        <p:xfrm>
          <a:off x="1025235" y="1089601"/>
          <a:ext cx="9592723" cy="533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523"/>
                <a:gridCol w="1124523"/>
                <a:gridCol w="994957"/>
                <a:gridCol w="1417665"/>
                <a:gridCol w="1417665"/>
                <a:gridCol w="342269"/>
                <a:gridCol w="307718"/>
                <a:gridCol w="307718"/>
                <a:gridCol w="186733"/>
                <a:gridCol w="2368952"/>
              </a:tblGrid>
              <a:tr h="15445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параграф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Вид работы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отметка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Дополнения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</a:tr>
              <a:tr h="308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Лексика, грамматика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Чтение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Говорение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Письмо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ЛГ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Замечания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</a:tr>
              <a:tr h="2007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World wise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Всемирная мудрость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Название стран, образование от них названия жителей, языков (</a:t>
                      </a:r>
                      <a:r>
                        <a:rPr lang="en-US" sz="800">
                          <a:effectLst/>
                        </a:rPr>
                        <a:t>SB</a:t>
                      </a:r>
                      <a:r>
                        <a:rPr lang="ru-RU" sz="800">
                          <a:effectLst/>
                        </a:rPr>
                        <a:t>: </a:t>
                      </a:r>
                      <a:r>
                        <a:rPr lang="en-US" sz="800">
                          <a:effectLst/>
                        </a:rPr>
                        <a:t>p</a:t>
                      </a:r>
                      <a:r>
                        <a:rPr lang="ru-RU" sz="800">
                          <a:effectLst/>
                        </a:rPr>
                        <a:t>.56 </a:t>
                      </a:r>
                      <a:r>
                        <a:rPr lang="en-US" sz="800">
                          <a:effectLst/>
                        </a:rPr>
                        <a:t>ex</a:t>
                      </a:r>
                      <a:r>
                        <a:rPr lang="ru-RU" sz="800">
                          <a:effectLst/>
                        </a:rPr>
                        <a:t>.1, </a:t>
                      </a:r>
                      <a:r>
                        <a:rPr lang="en-US" sz="800">
                          <a:effectLst/>
                        </a:rPr>
                        <a:t>p</a:t>
                      </a:r>
                      <a:r>
                        <a:rPr lang="ru-RU" sz="800">
                          <a:effectLst/>
                        </a:rPr>
                        <a:t>.59 </a:t>
                      </a:r>
                      <a:r>
                        <a:rPr lang="en-US" sz="800">
                          <a:effectLst/>
                        </a:rPr>
                        <a:t>ex</a:t>
                      </a:r>
                      <a:r>
                        <a:rPr lang="ru-RU" sz="800">
                          <a:effectLst/>
                        </a:rPr>
                        <a:t>.8,9).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Политическая лексика (</a:t>
                      </a:r>
                      <a:r>
                        <a:rPr lang="en-US" sz="800">
                          <a:effectLst/>
                        </a:rPr>
                        <a:t>SB</a:t>
                      </a:r>
                      <a:r>
                        <a:rPr lang="ru-RU" sz="800">
                          <a:effectLst/>
                        </a:rPr>
                        <a:t>: </a:t>
                      </a:r>
                      <a:r>
                        <a:rPr lang="en-US" sz="800">
                          <a:effectLst/>
                        </a:rPr>
                        <a:t>p</a:t>
                      </a:r>
                      <a:r>
                        <a:rPr lang="ru-RU" sz="800">
                          <a:effectLst/>
                        </a:rPr>
                        <a:t>.66 </a:t>
                      </a:r>
                      <a:r>
                        <a:rPr lang="en-US" sz="800">
                          <a:effectLst/>
                        </a:rPr>
                        <a:t>ex</a:t>
                      </a:r>
                      <a:r>
                        <a:rPr lang="ru-RU" sz="800">
                          <a:effectLst/>
                        </a:rPr>
                        <a:t>.26);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Сравнение причастий </a:t>
                      </a:r>
                      <a:r>
                        <a:rPr lang="en-US" sz="800">
                          <a:effectLst/>
                        </a:rPr>
                        <a:t>I</a:t>
                      </a:r>
                      <a:r>
                        <a:rPr lang="ru-RU" sz="800">
                          <a:effectLst/>
                        </a:rPr>
                        <a:t>, </a:t>
                      </a:r>
                      <a:r>
                        <a:rPr lang="en-US" sz="800">
                          <a:effectLst/>
                        </a:rPr>
                        <a:t>II</a:t>
                      </a:r>
                      <a:r>
                        <a:rPr lang="ru-RU" sz="800">
                          <a:effectLst/>
                        </a:rPr>
                        <a:t>. (</a:t>
                      </a:r>
                      <a:r>
                        <a:rPr lang="en-US" sz="800">
                          <a:effectLst/>
                        </a:rPr>
                        <a:t>SB</a:t>
                      </a:r>
                      <a:r>
                        <a:rPr lang="ru-RU" sz="800">
                          <a:effectLst/>
                        </a:rPr>
                        <a:t>: </a:t>
                      </a:r>
                      <a:r>
                        <a:rPr lang="en-US" sz="800">
                          <a:effectLst/>
                        </a:rPr>
                        <a:t>p</a:t>
                      </a:r>
                      <a:r>
                        <a:rPr lang="ru-RU" sz="800">
                          <a:effectLst/>
                        </a:rPr>
                        <a:t>.62 </a:t>
                      </a:r>
                      <a:r>
                        <a:rPr lang="en-US" sz="800">
                          <a:effectLst/>
                        </a:rPr>
                        <a:t>ex</a:t>
                      </a:r>
                      <a:r>
                        <a:rPr lang="ru-RU" sz="800">
                          <a:effectLst/>
                        </a:rPr>
                        <a:t>17,18), </a:t>
                      </a:r>
                      <a:r>
                        <a:rPr lang="en-US" sz="800">
                          <a:effectLst/>
                        </a:rPr>
                        <a:t>WB</a:t>
                      </a:r>
                      <a:r>
                        <a:rPr lang="ru-RU" sz="800">
                          <a:effectLst/>
                        </a:rPr>
                        <a:t>: </a:t>
                      </a:r>
                      <a:r>
                        <a:rPr lang="en-US" sz="800">
                          <a:effectLst/>
                        </a:rPr>
                        <a:t>p</a:t>
                      </a:r>
                      <a:r>
                        <a:rPr lang="ru-RU" sz="800">
                          <a:effectLst/>
                        </a:rPr>
                        <a:t>.101 </a:t>
                      </a:r>
                      <a:r>
                        <a:rPr lang="en-US" sz="800">
                          <a:effectLst/>
                        </a:rPr>
                        <a:t>ex</a:t>
                      </a:r>
                      <a:r>
                        <a:rPr lang="ru-RU" sz="800">
                          <a:effectLst/>
                        </a:rPr>
                        <a:t>.12.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Чтение с пониманием, с ответом на вопрос учителя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(SB: p.57 ex.3, p.58 ex.5, p.61 ex.14).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Описание картинки по плану (версия ВПР).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Заполнение недостающей информации в таблицу, текст по прочитанному.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(SB: p.65 ex.25, p.66 ex.26).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 говорении можно выбрать произвольные картинки, не относящиеся к теме главы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</a:tr>
              <a:tr h="308905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Итог: проверочная работа по лексике главы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1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Describing personality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Описание личности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У1,4 с68; у25 с74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Косвенная речь: у9 с70+ у11 с71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У7 с69 с ответом на вопрос учителя;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У25 с74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Описание картинки у6 с69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У13 с72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У25 с74 выполнить 28,29 с75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</a:tr>
              <a:tr h="1071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16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How good a friend are you?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Какой ты друг?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У6 с78;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Модальный глагол </a:t>
                      </a:r>
                      <a:r>
                        <a:rPr lang="en-US" sz="800">
                          <a:effectLst/>
                        </a:rPr>
                        <a:t>should </a:t>
                      </a:r>
                      <a:r>
                        <a:rPr lang="ru-RU" sz="800">
                          <a:effectLst/>
                        </a:rPr>
                        <a:t>– у9 с79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У5 с78 с ответом на вопрос учителя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У20 с82;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Описание картинки у20 с82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У13 с81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У1 с76 заполнить анкету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</a:tr>
              <a:tr h="40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Контрольная работа №4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4" marR="505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3675" algn="l"/>
              </a:tabLst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02035"/>
            <a:ext cx="10515600" cy="153785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61971"/>
              </p:ext>
            </p:extLst>
          </p:nvPr>
        </p:nvGraphicFramePr>
        <p:xfrm>
          <a:off x="1288474" y="1343888"/>
          <a:ext cx="9260466" cy="4197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230"/>
                <a:gridCol w="740531"/>
                <a:gridCol w="828225"/>
                <a:gridCol w="921117"/>
                <a:gridCol w="920468"/>
                <a:gridCol w="1105601"/>
                <a:gridCol w="1012710"/>
                <a:gridCol w="1841584"/>
              </a:tblGrid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84860" algn="ctr"/>
                        </a:tabLst>
                      </a:pPr>
                      <a:r>
                        <a:rPr lang="ru-RU" sz="1200" dirty="0">
                          <a:effectLst/>
                        </a:rPr>
                        <a:t>ФИ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Пр.раб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К/р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Индивид. задание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9018" y="869442"/>
            <a:ext cx="78970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842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ctr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класс. Табло учета по теме ___________________________________________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163" y="624109"/>
            <a:ext cx="9714449" cy="5738053"/>
          </a:xfrm>
        </p:spPr>
        <p:txBody>
          <a:bodyPr>
            <a:noAutofit/>
          </a:bodyPr>
          <a:lstStyle/>
          <a:p>
            <a:r>
              <a:rPr lang="ru-RU" sz="5400" dirty="0">
                <a:latin typeface="Arial Black" panose="020B0A04020102020204" pitchFamily="34" charset="0"/>
              </a:rPr>
              <a:t>Проект МБОУ «</a:t>
            </a:r>
            <a:r>
              <a:rPr lang="ru-RU" sz="5400" dirty="0" err="1">
                <a:latin typeface="Arial Black" panose="020B0A04020102020204" pitchFamily="34" charset="0"/>
              </a:rPr>
              <a:t>Большекетская</a:t>
            </a:r>
            <a:r>
              <a:rPr lang="ru-RU" sz="5400" dirty="0">
                <a:latin typeface="Arial Black" panose="020B0A04020102020204" pitchFamily="34" charset="0"/>
              </a:rPr>
              <a:t> СШ»: </a:t>
            </a:r>
            <a:r>
              <a:rPr lang="ru-RU" sz="5400" i="1" dirty="0">
                <a:latin typeface="Arial Black" panose="020B0A04020102020204" pitchFamily="34" charset="0"/>
              </a:rPr>
              <a:t>«Организация обучения по индивидуальным образовательным маршрутам»</a:t>
            </a:r>
            <a:br>
              <a:rPr lang="ru-RU" sz="5400" i="1" dirty="0">
                <a:latin typeface="Arial Black" panose="020B0A04020102020204" pitchFamily="34" charset="0"/>
              </a:rPr>
            </a:br>
            <a:endParaRPr lang="ru-RU" sz="5400" i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490951"/>
            <a:ext cx="8915400" cy="12878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6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7438" y="624110"/>
            <a:ext cx="6658376" cy="128089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Обзор УМК Вербицкой М.В.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4770" y="326041"/>
            <a:ext cx="2747230" cy="3778250"/>
          </a:xfrm>
        </p:spPr>
      </p:pic>
      <p:sp>
        <p:nvSpPr>
          <p:cNvPr id="3" name="AutoShape 2" descr="Английский язык. 7 класс. Часть 1"/>
          <p:cNvSpPr>
            <a:spLocks noChangeAspect="1" noChangeArrowheads="1"/>
          </p:cNvSpPr>
          <p:nvPr/>
        </p:nvSpPr>
        <p:spPr bwMode="auto">
          <a:xfrm>
            <a:off x="155574" y="-144463"/>
            <a:ext cx="2359621" cy="23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Английский язык. 7 класс. Часть 1"/>
          <p:cNvSpPr>
            <a:spLocks noChangeAspect="1" noChangeArrowheads="1"/>
          </p:cNvSpPr>
          <p:nvPr/>
        </p:nvSpPr>
        <p:spPr bwMode="auto">
          <a:xfrm>
            <a:off x="307974" y="7937"/>
            <a:ext cx="2359621" cy="23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02" y="2500606"/>
            <a:ext cx="2381250" cy="3162300"/>
          </a:xfrm>
          <a:prstGeom prst="rect">
            <a:avLst/>
          </a:prstGeom>
        </p:spPr>
      </p:pic>
      <p:pic>
        <p:nvPicPr>
          <p:cNvPr id="7" name="Рисунок 6" descr="C:\Users\k16\Pictures\2017-12-07 катенька\2018-10-25 1\1 00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1352" y="1707897"/>
            <a:ext cx="3473577" cy="4478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k16\Pictures\2017-12-07 катенька\2018-10-31 1\1 00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0197" y="2142694"/>
            <a:ext cx="3512110" cy="4841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66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51967"/>
            <a:ext cx="10515600" cy="188979"/>
          </a:xfrm>
        </p:spPr>
        <p:txBody>
          <a:bodyPr>
            <a:noAutofit/>
          </a:bodyPr>
          <a:lstStyle/>
          <a:p>
            <a:r>
              <a:rPr lang="ru-RU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               </a:t>
            </a:r>
            <a:r>
              <a:rPr lang="ru-RU" sz="1400" dirty="0" smtClean="0"/>
              <a:t> </a:t>
            </a:r>
            <a:r>
              <a:rPr lang="ru-RU" sz="1400" dirty="0"/>
              <a:t>ИР –индивидуальная работа                          </a:t>
            </a:r>
            <a:r>
              <a:rPr lang="ru-RU" sz="1400" dirty="0" smtClean="0"/>
              <a:t> </a:t>
            </a:r>
            <a:r>
              <a:rPr lang="ru-RU" sz="1400" dirty="0"/>
              <a:t>ПР – парная работа                          </a:t>
            </a:r>
            <a:r>
              <a:rPr lang="ru-RU" sz="1400" dirty="0" smtClean="0"/>
              <a:t>   </a:t>
            </a:r>
            <a:r>
              <a:rPr lang="ru-RU" sz="1400" dirty="0"/>
              <a:t>ГР – групповая работа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762214"/>
              </p:ext>
            </p:extLst>
          </p:nvPr>
        </p:nvGraphicFramePr>
        <p:xfrm>
          <a:off x="1610435" y="736980"/>
          <a:ext cx="8952933" cy="4599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811"/>
                <a:gridCol w="1489811"/>
                <a:gridCol w="1635353"/>
                <a:gridCol w="1490425"/>
                <a:gridCol w="1490425"/>
                <a:gridCol w="1357108"/>
              </a:tblGrid>
              <a:tr h="452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Индивидуальное задание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2523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самостоятельно ставить учебные цели и задачи;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-самостоятельно оценивать результат;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-работать в сотрудничестве;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-развивать смысловое чтение;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-владеть грамматическим материалом, согласно теме;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-строить речевое высказывание в устной форме.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словарь; Контрольная работа №  (после </a:t>
                      </a:r>
                      <a:r>
                        <a:rPr lang="en-US" sz="1200" dirty="0">
                          <a:effectLst/>
                        </a:rPr>
                        <a:t>U</a:t>
                      </a:r>
                      <a:r>
                        <a:rPr lang="ru-RU" sz="1200" dirty="0">
                          <a:effectLst/>
                        </a:rPr>
                        <a:t>  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0435" y="67290"/>
            <a:ext cx="85358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образовательный маршрут ученика (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цы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7 класса ___________________________ по теме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50376" y="5145205"/>
            <a:ext cx="10343354" cy="1201003"/>
          </a:xfrm>
        </p:spPr>
        <p:txBody>
          <a:bodyPr>
            <a:noAutofit/>
          </a:bodyPr>
          <a:lstStyle/>
          <a:p>
            <a:r>
              <a:rPr lang="ru-RU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br>
              <a:rPr lang="ru-RU" sz="1400" dirty="0"/>
            </a:br>
            <a:r>
              <a:rPr lang="ru-RU" sz="1400" dirty="0"/>
              <a:t>                      </a:t>
            </a:r>
            <a:r>
              <a:rPr lang="ru-RU" sz="1400" dirty="0" smtClean="0"/>
              <a:t> </a:t>
            </a:r>
            <a:r>
              <a:rPr lang="ru-RU" sz="1400" dirty="0"/>
              <a:t>ИР –индивидуальная работа          </a:t>
            </a:r>
            <a:r>
              <a:rPr lang="ru-RU" sz="1400" dirty="0" smtClean="0"/>
              <a:t>  </a:t>
            </a:r>
            <a:r>
              <a:rPr lang="ru-RU" sz="1400" dirty="0"/>
              <a:t>ПР – парная работа                          </a:t>
            </a:r>
            <a:r>
              <a:rPr lang="ru-RU" sz="1400" dirty="0" smtClean="0"/>
              <a:t>ГР </a:t>
            </a:r>
            <a:r>
              <a:rPr lang="ru-RU" sz="1400" dirty="0"/>
              <a:t>– групповая работа</a:t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015928"/>
              </p:ext>
            </p:extLst>
          </p:nvPr>
        </p:nvGraphicFramePr>
        <p:xfrm>
          <a:off x="245658" y="457201"/>
          <a:ext cx="10548072" cy="4469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496"/>
                <a:gridCol w="1729496"/>
                <a:gridCol w="1898453"/>
                <a:gridCol w="1730209"/>
                <a:gridCol w="1730209"/>
                <a:gridCol w="1730209"/>
              </a:tblGrid>
              <a:tr h="439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Индивидуальное задание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61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Школьные системы, школьные предметы,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Словарь уч. с4,7,12</a:t>
                      </a:r>
                      <a:endParaRPr lang="ru-RU" sz="110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самостоятельно ставить учебные цели и задачи;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-самостоятельно оценивать результат;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-работать в сотрудничестве;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-развивать смысловое чтение;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-владеть грамматическим материалом, согласно теме;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-строить речевое высказывание в устной форме.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 таблица про степени сравнения прилагательных уч. с 7, 19;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Уч. с 13 у 26 перевод;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 уч. с 14 у 30;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 уч с 17 у 11 перевод;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Монолог (рассказать таблицу в РТ с33 у 5, по уч. с 45 у7)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 таблица про степени сравнения прилагательных уч. с 7, 19, у. 5 с 5;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 уч. с13 у 26, с 14 у 29;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 уч. с17 у 41, с 16 у 37;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Монолог (рассказать таблицу в РТ с33 у5, по уч. с 45 у7 включив уч. с13 у 26)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 таблица по степеням сравнения прилагательных уч. с7,8,19, с8 у14;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 уч. с13 у 26, с14 у29, РТ с9 у15;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 уч. с17 у41, с16 у37,38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Монолог (рассказать таблицу в РТ с33 у5, по уч. с 45 у7 включить в рассказ уч. с13 у26, с10 у18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1) Ответить на вопросы по с45 у7 (карточка);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2) </a:t>
                      </a:r>
                      <a:r>
                        <a:rPr lang="ru-RU" sz="1200">
                          <a:effectLst/>
                        </a:rPr>
                        <a:t>уч</a:t>
                      </a:r>
                      <a:r>
                        <a:rPr lang="en-US" sz="1200">
                          <a:effectLst/>
                        </a:rPr>
                        <a:t>. </a:t>
                      </a:r>
                      <a:r>
                        <a:rPr lang="ru-RU" sz="1200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45 </a:t>
                      </a:r>
                      <a:r>
                        <a:rPr lang="ru-RU" sz="1200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9,10;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3) </a:t>
                      </a:r>
                      <a:r>
                        <a:rPr lang="ru-RU" sz="1200">
                          <a:effectLst/>
                        </a:rPr>
                        <a:t>проект</a:t>
                      </a:r>
                      <a:r>
                        <a:rPr lang="en-US" sz="1200">
                          <a:effectLst/>
                        </a:rPr>
                        <a:t> «Ideal school system»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Монологическое высказывание по теме, словарь; Контрольная работа №1(после </a:t>
                      </a:r>
                      <a:r>
                        <a:rPr lang="en-US" sz="1200" dirty="0">
                          <a:effectLst/>
                        </a:rPr>
                        <a:t>U</a:t>
                      </a:r>
                      <a:r>
                        <a:rPr lang="ru-RU" sz="1200" dirty="0">
                          <a:effectLst/>
                        </a:rPr>
                        <a:t>4)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образовательный маршрут ученика (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цы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7 класса ___________________________ по теме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systems U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78221"/>
            <a:ext cx="10515600" cy="1364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Личный ИОМ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077171"/>
              </p:ext>
            </p:extLst>
          </p:nvPr>
        </p:nvGraphicFramePr>
        <p:xfrm>
          <a:off x="1883390" y="1055415"/>
          <a:ext cx="8557148" cy="5121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766"/>
                <a:gridCol w="1448132"/>
                <a:gridCol w="1222450"/>
                <a:gridCol w="1222450"/>
                <a:gridCol w="1222450"/>
                <a:gridCol w="1222450"/>
                <a:gridCol w="1222450"/>
              </a:tblGrid>
              <a:tr h="529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Задание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кем работаю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Результат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Рефлексия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(у меня получилось…)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Домашнее задание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Отметка учителя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  <a:tr h="176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2021" y="593741"/>
            <a:ext cx="9419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образовательный маршрут ученика (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цы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7 класса ___________________________ по теме_________________________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(Выбранная отметка _________)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Табло учета ВТ, ВПЗ, ВД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690274"/>
              </p:ext>
            </p:extLst>
          </p:nvPr>
        </p:nvGraphicFramePr>
        <p:xfrm>
          <a:off x="1017429" y="1555847"/>
          <a:ext cx="10842477" cy="5094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105"/>
                <a:gridCol w="1483105"/>
                <a:gridCol w="1483105"/>
                <a:gridCol w="1483105"/>
                <a:gridCol w="437701"/>
                <a:gridCol w="522703"/>
                <a:gridCol w="567912"/>
                <a:gridCol w="486551"/>
                <a:gridCol w="498278"/>
                <a:gridCol w="498278"/>
                <a:gridCol w="1898634"/>
              </a:tblGrid>
              <a:tr h="2165858"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 marL="77525" marR="77525"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№ карточки</a:t>
                      </a:r>
                      <a:endParaRPr lang="ru-RU" sz="2400" dirty="0"/>
                    </a:p>
                  </a:txBody>
                  <a:tcPr marL="77525" marR="77525"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№ карточки</a:t>
                      </a:r>
                      <a:endParaRPr lang="ru-RU" sz="2400" dirty="0"/>
                    </a:p>
                  </a:txBody>
                  <a:tcPr marL="77525" marR="77525"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№ карточки</a:t>
                      </a:r>
                      <a:endParaRPr lang="ru-RU" sz="2400" dirty="0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</a:t>
                      </a:r>
                    </a:p>
                    <a:p>
                      <a:r>
                        <a:rPr lang="ru-RU" sz="2400" dirty="0" smtClean="0"/>
                        <a:t>ошибок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отметки</a:t>
                      </a:r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Общая отметка</a:t>
                      </a:r>
                      <a:endParaRPr lang="ru-RU" sz="2400" dirty="0"/>
                    </a:p>
                  </a:txBody>
                  <a:tcPr marL="77525" marR="775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77525" marR="775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9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</a:tr>
              <a:tr h="559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</a:tr>
              <a:tr h="559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</a:tr>
              <a:tr h="559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4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678806" y="624110"/>
            <a:ext cx="45719" cy="1228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96214"/>
            <a:ext cx="3348507" cy="47265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в паре при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Назови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слово из своей карточки на английском языке, спроси перевод у напарника. Проверь ответ.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ответил верно, назови второе слово, затем проверь ответ.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напарник ошибся, исправь, скажи правильный ответ.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Поменяйся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напарником ролями. Ответь поочередно на слова из карточки напарника.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напарника, проработай с ним карточку по п.1-4.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02332" y="927280"/>
            <a:ext cx="3189668" cy="4369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работы в паре при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ВПЗ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 карточку, отметь в табло учета.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Проработай задание самостоятельно.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напарника,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 ему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выполнение. Обсудите, если нужно дополните.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4.  Проверь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карточку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напарника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прослушав объяснение ее выполнения. Дополни, если нужно.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84880" y="399245"/>
            <a:ext cx="4327300" cy="658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работы в паре при ВД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</a:rPr>
              <a:t>Возьми </a:t>
            </a:r>
            <a:r>
              <a:rPr lang="ru-RU" dirty="0">
                <a:latin typeface="Times New Roman" panose="02020603050405020304" pitchFamily="18" charset="0"/>
              </a:rPr>
              <a:t>карточку, </a:t>
            </a:r>
            <a:r>
              <a:rPr lang="ru-RU" b="1" dirty="0">
                <a:latin typeface="Times New Roman" panose="02020603050405020304" pitchFamily="18" charset="0"/>
              </a:rPr>
              <a:t>отметь</a:t>
            </a:r>
            <a:r>
              <a:rPr lang="ru-RU" dirty="0">
                <a:latin typeface="Times New Roman" panose="02020603050405020304" pitchFamily="18" charset="0"/>
              </a:rPr>
              <a:t> номер карточки в табло учета точкой. Выполни задание в карточке.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</a:rPr>
              <a:t>Проверь</a:t>
            </a:r>
            <a:r>
              <a:rPr lang="ru-RU" dirty="0">
                <a:latin typeface="Times New Roman" panose="02020603050405020304" pitchFamily="18" charset="0"/>
              </a:rPr>
              <a:t> правильность выполнения по карточке с ответами. </a:t>
            </a:r>
            <a:r>
              <a:rPr lang="ru-RU" b="1" dirty="0">
                <a:latin typeface="Times New Roman" panose="02020603050405020304" pitchFamily="18" charset="0"/>
              </a:rPr>
              <a:t>Поставь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плюс</a:t>
            </a:r>
            <a:r>
              <a:rPr lang="ru-RU" dirty="0">
                <a:latin typeface="Times New Roman" panose="02020603050405020304" pitchFamily="18" charset="0"/>
              </a:rPr>
              <a:t>, запиши количество ошибок (если есть) и </a:t>
            </a:r>
            <a:r>
              <a:rPr lang="ru-RU" b="1" dirty="0">
                <a:latin typeface="Times New Roman" panose="02020603050405020304" pitchFamily="18" charset="0"/>
              </a:rPr>
              <a:t>отметку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</a:rPr>
              <a:t>Найди </a:t>
            </a:r>
            <a:r>
              <a:rPr lang="ru-RU" dirty="0">
                <a:latin typeface="Times New Roman" panose="02020603050405020304" pitchFamily="18" charset="0"/>
              </a:rPr>
              <a:t>напарника.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</a:rPr>
              <a:t>Продиктуй первое слово</a:t>
            </a:r>
            <a:r>
              <a:rPr lang="ru-RU" dirty="0">
                <a:latin typeface="Times New Roman" panose="02020603050405020304" pitchFamily="18" charset="0"/>
              </a:rPr>
              <a:t> своей карточки своему напарнику (</a:t>
            </a:r>
            <a:r>
              <a:rPr lang="ru-RU" b="1" dirty="0">
                <a:latin typeface="Times New Roman" panose="02020603050405020304" pitchFamily="18" charset="0"/>
              </a:rPr>
              <a:t>на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русском</a:t>
            </a:r>
            <a:r>
              <a:rPr lang="ru-RU" dirty="0">
                <a:latin typeface="Times New Roman" panose="02020603050405020304" pitchFamily="18" charset="0"/>
              </a:rPr>
              <a:t> языке). </a:t>
            </a:r>
            <a:r>
              <a:rPr lang="ru-RU" b="1" dirty="0">
                <a:latin typeface="Times New Roman" panose="02020603050405020304" pitchFamily="18" charset="0"/>
              </a:rPr>
              <a:t>Прослушай</a:t>
            </a:r>
            <a:r>
              <a:rPr lang="ru-RU" dirty="0">
                <a:latin typeface="Times New Roman" panose="02020603050405020304" pitchFamily="18" charset="0"/>
              </a:rPr>
              <a:t> его </a:t>
            </a:r>
            <a:r>
              <a:rPr lang="ru-RU" b="1" dirty="0">
                <a:latin typeface="Times New Roman" panose="02020603050405020304" pitchFamily="18" charset="0"/>
              </a:rPr>
              <a:t>ответ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на английском</a:t>
            </a:r>
            <a:r>
              <a:rPr lang="ru-RU" dirty="0">
                <a:latin typeface="Times New Roman" panose="02020603050405020304" pitchFamily="18" charset="0"/>
              </a:rPr>
              <a:t> языке.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Если ответ </a:t>
            </a:r>
            <a:r>
              <a:rPr lang="ru-RU" b="1" dirty="0">
                <a:latin typeface="Times New Roman" panose="02020603050405020304" pitchFamily="18" charset="0"/>
              </a:rPr>
              <a:t>верный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</a:rPr>
              <a:t>продиктуй второе</a:t>
            </a:r>
            <a:r>
              <a:rPr lang="ru-RU" dirty="0">
                <a:latin typeface="Times New Roman" panose="02020603050405020304" pitchFamily="18" charset="0"/>
              </a:rPr>
              <a:t> слово, затем </a:t>
            </a:r>
            <a:r>
              <a:rPr lang="ru-RU" b="1" dirty="0">
                <a:latin typeface="Times New Roman" panose="02020603050405020304" pitchFamily="18" charset="0"/>
              </a:rPr>
              <a:t>прослушай</a:t>
            </a:r>
            <a:r>
              <a:rPr lang="ru-RU" dirty="0">
                <a:latin typeface="Times New Roman" panose="02020603050405020304" pitchFamily="18" charset="0"/>
              </a:rPr>
              <a:t> ответ. Если ошибся несколько раз, скажи правильный ответ сам.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</a:rPr>
              <a:t>Поменяйся</a:t>
            </a:r>
            <a:r>
              <a:rPr lang="ru-RU" dirty="0">
                <a:latin typeface="Times New Roman" panose="02020603050405020304" pitchFamily="18" charset="0"/>
              </a:rPr>
              <a:t> с напарником ролями. Ответь поочередно на слова из карточки напарника.</a:t>
            </a:r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7. Найди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себе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другого напарника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взяв с собой свою карточку. Поработай с ним по пунктам 4-7.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21927"/>
            <a:ext cx="10515600" cy="997528"/>
          </a:xfrm>
        </p:spPr>
        <p:txBody>
          <a:bodyPr/>
          <a:lstStyle/>
          <a:p>
            <a:r>
              <a:rPr lang="ru-RU" dirty="0" smtClean="0"/>
              <a:t>Табло учета по теме в целом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468152"/>
              </p:ext>
            </p:extLst>
          </p:nvPr>
        </p:nvGraphicFramePr>
        <p:xfrm>
          <a:off x="1316180" y="751588"/>
          <a:ext cx="9902279" cy="4596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9405"/>
                <a:gridCol w="908804"/>
                <a:gridCol w="650826"/>
                <a:gridCol w="779815"/>
                <a:gridCol w="872161"/>
                <a:gridCol w="969980"/>
                <a:gridCol w="969296"/>
                <a:gridCol w="1357835"/>
                <a:gridCol w="678576"/>
                <a:gridCol w="875581"/>
              </a:tblGrid>
              <a:tr h="625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Монолог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К/р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Индивид. задание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04949" y="474589"/>
            <a:ext cx="72957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класс. Табло учета по теме ___________________________________________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1030</Words>
  <Application>Microsoft Office PowerPoint</Application>
  <PresentationFormat>Широкоэкранный</PresentationFormat>
  <Paragraphs>605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Century Gothic</vt:lpstr>
      <vt:lpstr>Times New Roman</vt:lpstr>
      <vt:lpstr>Wingdings 3</vt:lpstr>
      <vt:lpstr>Легкий дым</vt:lpstr>
      <vt:lpstr>ИОМ как способ индивидуализации на уроках английского языка </vt:lpstr>
      <vt:lpstr>Проект МБОУ «Большекетская СШ»: «Организация обучения по индивидуальным образовательным маршрутам» </vt:lpstr>
      <vt:lpstr>Обзор УМК Вербицкой М.В.</vt:lpstr>
      <vt:lpstr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                ИР –индивидуальная работа                           ПР – парная работа                             ГР – групповая работа   </vt:lpstr>
      <vt:lpstr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                       ИР –индивидуальная работа            ПР – парная работа                          ГР – групповая работа </vt:lpstr>
      <vt:lpstr>Личный ИОМ</vt:lpstr>
      <vt:lpstr>Табло учета ВТ, ВПЗ, ВД</vt:lpstr>
      <vt:lpstr>Презентация PowerPoint</vt:lpstr>
      <vt:lpstr>Табло учета по теме в целом</vt:lpstr>
      <vt:lpstr>ИОМ 9-16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ИОМ как способ индивидуализации в обучении английскому языку в 7 классе</dc:title>
  <dc:creator>k16</dc:creator>
  <cp:lastModifiedBy>ANDREI2</cp:lastModifiedBy>
  <cp:revision>22</cp:revision>
  <dcterms:created xsi:type="dcterms:W3CDTF">2019-04-08T08:49:14Z</dcterms:created>
  <dcterms:modified xsi:type="dcterms:W3CDTF">2019-06-24T04:16:17Z</dcterms:modified>
</cp:coreProperties>
</file>