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4" r:id="rId2"/>
    <p:sldId id="265" r:id="rId3"/>
    <p:sldId id="266" r:id="rId4"/>
    <p:sldId id="267" r:id="rId5"/>
    <p:sldId id="257" r:id="rId6"/>
    <p:sldId id="256" r:id="rId7"/>
    <p:sldId id="259" r:id="rId8"/>
    <p:sldId id="262" r:id="rId9"/>
    <p:sldId id="260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5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Дополнительное образование в Пировском МО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Всего детей 
обучалось 
в 2021 году 
(данные 
Навигатора)-883</c:v>
                </c:pt>
                <c:pt idx="1">
                  <c:v>Дети, не задействованные в ДО - 329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883</c:v>
                </c:pt>
                <c:pt idx="1">
                  <c:v>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306906647015238"/>
          <c:y val="0.2104085123020519"/>
          <c:w val="0.35736793015443374"/>
          <c:h val="0.705778951911326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Направленности программ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Техническая (10)</c:v>
                </c:pt>
                <c:pt idx="1">
                  <c:v>Естественнонаучная (7)</c:v>
                </c:pt>
                <c:pt idx="2">
                  <c:v>Туристко-краеведческая (3)</c:v>
                </c:pt>
                <c:pt idx="3">
                  <c:v>Социально-педагогическая (13)</c:v>
                </c:pt>
                <c:pt idx="4">
                  <c:v>Художественная(27)</c:v>
                </c:pt>
                <c:pt idx="5">
                  <c:v>Физкультурно-спортивная(28)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7</c:v>
                </c:pt>
                <c:pt idx="2">
                  <c:v>3</c:v>
                </c:pt>
                <c:pt idx="3">
                  <c:v>13</c:v>
                </c:pt>
                <c:pt idx="4">
                  <c:v>27</c:v>
                </c:pt>
                <c:pt idx="5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l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F1590-7E38-4142-957F-4427B207750B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92D64-F1F1-4068-BA78-CC6D97505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4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dirty="0" smtClean="0">
              <a:effectLst/>
              <a:latin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92D64-F1F1-4068-BA78-CC6D975053A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2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Дополнительное </a:t>
            </a:r>
            <a:r>
              <a:rPr lang="ru-RU" sz="2800" dirty="0"/>
              <a:t>образование в Пировском муниципальном округе:</a:t>
            </a:r>
            <a:br>
              <a:rPr lang="ru-RU" sz="2800" dirty="0"/>
            </a:br>
            <a:r>
              <a:rPr lang="ru-RU" sz="2800" dirty="0"/>
              <a:t>проблемы и </a:t>
            </a:r>
            <a:r>
              <a:rPr lang="ru-RU" sz="2800" dirty="0" smtClean="0"/>
              <a:t>перспективы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1972686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0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19256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Прохождение курсов повышения квалификации по ДО       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40404464"/>
              </p:ext>
            </p:extLst>
          </p:nvPr>
        </p:nvGraphicFramePr>
        <p:xfrm>
          <a:off x="323528" y="908720"/>
          <a:ext cx="864096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464"/>
                <a:gridCol w="2859177"/>
                <a:gridCol w="2785319"/>
              </a:tblGrid>
              <a:tr h="843639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педагогических работников в 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педагогов, прошедших курсы повышения квалификации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педагогов,</a:t>
                      </a:r>
                      <a:r>
                        <a:rPr lang="ru-RU" baseline="0" dirty="0" smtClean="0"/>
                        <a:t> имеющих квалификационную категорию </a:t>
                      </a:r>
                      <a:endParaRPr lang="ru-RU" dirty="0"/>
                    </a:p>
                  </a:txBody>
                  <a:tcPr/>
                </a:tc>
              </a:tr>
              <a:tr h="226668">
                <a:tc gridSpan="3">
                  <a:txBody>
                    <a:bodyPr/>
                    <a:lstStyle/>
                    <a:p>
                      <a:r>
                        <a:rPr lang="ru-RU" sz="1600" dirty="0" smtClean="0"/>
                        <a:t>                                </a:t>
                      </a:r>
                      <a:r>
                        <a:rPr lang="ru-RU" sz="1600" dirty="0" smtClean="0"/>
                        <a:t>                       </a:t>
                      </a:r>
                      <a:r>
                        <a:rPr lang="ru-RU" sz="1600" dirty="0" smtClean="0"/>
                        <a:t>МБОУ ДО</a:t>
                      </a:r>
                      <a:r>
                        <a:rPr lang="ru-RU" sz="1600" baseline="0" dirty="0" smtClean="0"/>
                        <a:t> «Центр внешкольной работы»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727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226668">
                <a:tc gridSpan="3">
                  <a:txBody>
                    <a:bodyPr/>
                    <a:lstStyle/>
                    <a:p>
                      <a:r>
                        <a:rPr lang="ru-RU" sz="1600" dirty="0" smtClean="0"/>
                        <a:t>                               </a:t>
                      </a:r>
                      <a:r>
                        <a:rPr lang="ru-RU" sz="1600" dirty="0" smtClean="0"/>
                        <a:t>                               </a:t>
                      </a:r>
                      <a:r>
                        <a:rPr lang="ru-RU" sz="1600" dirty="0" smtClean="0"/>
                        <a:t>МБОУ «</a:t>
                      </a:r>
                      <a:r>
                        <a:rPr lang="ru-RU" sz="1600" dirty="0" err="1" smtClean="0"/>
                        <a:t>Пировская</a:t>
                      </a:r>
                      <a:r>
                        <a:rPr lang="ru-RU" sz="1600" dirty="0" smtClean="0"/>
                        <a:t> средняя школа»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727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226668">
                <a:tc gridSpan="3">
                  <a:txBody>
                    <a:bodyPr/>
                    <a:lstStyle/>
                    <a:p>
                      <a:r>
                        <a:rPr lang="ru-RU" sz="1600" dirty="0" smtClean="0"/>
                        <a:t>                                  </a:t>
                      </a:r>
                      <a:r>
                        <a:rPr lang="ru-RU" sz="1600" dirty="0" smtClean="0"/>
                        <a:t>                             </a:t>
                      </a:r>
                      <a:r>
                        <a:rPr lang="ru-RU" sz="1600" dirty="0" smtClean="0"/>
                        <a:t>МБОУ «</a:t>
                      </a:r>
                      <a:r>
                        <a:rPr lang="ru-RU" sz="1600" dirty="0" err="1" smtClean="0"/>
                        <a:t>Большекетская</a:t>
                      </a:r>
                      <a:r>
                        <a:rPr lang="ru-RU" sz="1600" dirty="0" smtClean="0"/>
                        <a:t> средняя школа»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727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1201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                Муниципальное бюджетное общеобразовательное учреждение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           «</a:t>
                      </a: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Кириковская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средняя школа» 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727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531629">
                <a:tc gridSpan="3">
                  <a:txBody>
                    <a:bodyPr/>
                    <a:lstStyle/>
                    <a:p>
                      <a:r>
                        <a:rPr lang="ru-RU" sz="1600" baseline="0" dirty="0" smtClean="0"/>
                        <a:t>                                                    МБОУ   «</a:t>
                      </a:r>
                      <a:r>
                        <a:rPr lang="ru-RU" sz="1600" baseline="0" dirty="0" err="1" smtClean="0"/>
                        <a:t>Икшурминская</a:t>
                      </a:r>
                      <a:r>
                        <a:rPr lang="ru-RU" sz="1600" baseline="0" dirty="0" smtClean="0"/>
                        <a:t> школа»</a:t>
                      </a:r>
                    </a:p>
                    <a:p>
                      <a:r>
                        <a:rPr lang="ru-RU" sz="1600" dirty="0" smtClean="0"/>
                        <a:t>1                                                                   -                                                              -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677476"/>
              </p:ext>
            </p:extLst>
          </p:nvPr>
        </p:nvGraphicFramePr>
        <p:xfrm>
          <a:off x="251521" y="5821680"/>
          <a:ext cx="871296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762"/>
                <a:gridCol w="2832350"/>
                <a:gridCol w="2817856"/>
              </a:tblGrid>
              <a:tr h="29886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  МБОУ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«Троицкая средняя школа»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630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16304">
                <a:tc gridSpan="3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0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        Повестка совещания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1. </a:t>
            </a:r>
            <a:r>
              <a:rPr lang="ru-RU" dirty="0"/>
              <a:t>Реализация регионального проекта «Успех каждого ребенка» </a:t>
            </a:r>
            <a:r>
              <a:rPr lang="ru-RU" dirty="0" smtClean="0"/>
              <a:t>и реализация </a:t>
            </a:r>
            <a:r>
              <a:rPr lang="ru-RU" dirty="0"/>
              <a:t>целевой модели развития региональной </a:t>
            </a:r>
            <a:r>
              <a:rPr lang="ru-RU" dirty="0" smtClean="0"/>
              <a:t>системы дополнительного </a:t>
            </a:r>
            <a:r>
              <a:rPr lang="ru-RU" dirty="0"/>
              <a:t>образования детей Красноярского края </a:t>
            </a:r>
            <a:r>
              <a:rPr lang="ru-RU" dirty="0" smtClean="0"/>
              <a:t>в Пировском </a:t>
            </a:r>
            <a:r>
              <a:rPr lang="ru-RU" dirty="0"/>
              <a:t>муниципальном округе. </a:t>
            </a:r>
            <a:r>
              <a:rPr lang="ru-RU" dirty="0" smtClean="0"/>
              <a:t>  Перспективы развития дополнительного </a:t>
            </a:r>
            <a:r>
              <a:rPr lang="ru-RU" dirty="0"/>
              <a:t>образования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2. «</a:t>
            </a:r>
            <a:r>
              <a:rPr lang="ru-RU" dirty="0"/>
              <a:t>Точка роста». Повышение охвата обучающихся по </a:t>
            </a:r>
            <a:r>
              <a:rPr lang="ru-RU" dirty="0" smtClean="0"/>
              <a:t>программами дополнительного образования </a:t>
            </a:r>
            <a:r>
              <a:rPr lang="ru-RU" dirty="0"/>
              <a:t>естественнонаучной и </a:t>
            </a:r>
            <a:r>
              <a:rPr lang="ru-RU" dirty="0" smtClean="0"/>
              <a:t>технологической </a:t>
            </a:r>
            <a:r>
              <a:rPr lang="ru-RU" dirty="0"/>
              <a:t>направленностей </a:t>
            </a:r>
            <a:r>
              <a:rPr lang="ru-RU" dirty="0" smtClean="0"/>
              <a:t>с использованием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с</a:t>
            </a:r>
            <a:r>
              <a:rPr lang="ru-RU" dirty="0" smtClean="0"/>
              <a:t>овременного оборудования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3. </a:t>
            </a:r>
            <a:r>
              <a:rPr lang="ru-RU" dirty="0"/>
              <a:t>Мониторинг кадрового состава педагогических </a:t>
            </a:r>
            <a:r>
              <a:rPr lang="ru-RU" dirty="0" smtClean="0"/>
              <a:t>работников образовательных учреждений, реализующих программы дополнительного </a:t>
            </a:r>
            <a:r>
              <a:rPr lang="ru-RU" dirty="0"/>
              <a:t>образования.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4 . Анализ </a:t>
            </a:r>
            <a:r>
              <a:rPr lang="ru-RU" dirty="0"/>
              <a:t>ошибок в заполнении муниципального сегмента «Навигатор</a:t>
            </a:r>
          </a:p>
          <a:p>
            <a:pPr marL="0" indent="0" algn="just">
              <a:buNone/>
            </a:pPr>
            <a:r>
              <a:rPr lang="ru-RU" dirty="0"/>
              <a:t>дополнительного образования Красноярского края».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5.  </a:t>
            </a:r>
            <a:r>
              <a:rPr lang="ru-RU" dirty="0"/>
              <a:t>Ответы на вопросы представителей образовательных учреждений.  </a:t>
            </a:r>
          </a:p>
        </p:txBody>
      </p:sp>
    </p:spTree>
    <p:extLst>
      <p:ext uri="{BB962C8B-B14F-4D97-AF65-F5344CB8AC3E}">
        <p14:creationId xmlns:p14="http://schemas.microsoft.com/office/powerpoint/2010/main" val="11109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4061048"/>
            <a:ext cx="8892480" cy="308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8579296" cy="5831160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Современное дополнительное образование детей: 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000" i="1" dirty="0" smtClean="0"/>
              <a:t>-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образовательное </a:t>
            </a:r>
            <a:r>
              <a:rPr lang="ru-RU" sz="2000" dirty="0"/>
              <a:t>пространство возможностей для самореализации детей и раскрытия их талантов; </a:t>
            </a:r>
          </a:p>
          <a:p>
            <a:pPr marL="0" indent="0">
              <a:buNone/>
            </a:pPr>
            <a:r>
              <a:rPr lang="ru-RU" sz="2000" dirty="0" smtClean="0"/>
              <a:t> - инструмент </a:t>
            </a:r>
            <a:r>
              <a:rPr lang="ru-RU" sz="2000" dirty="0"/>
              <a:t>развития человеческого потенциала регионов, страны;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- институт </a:t>
            </a:r>
            <a:r>
              <a:rPr lang="ru-RU" sz="2000" dirty="0"/>
              <a:t>воспитания гармонично развитой и социально ответственной личности, формирования общероссийской гражданской идентичности на основе духовно-нравственных ценностей народов Российской Федерации, исторических и национально-культурных традиций, формирования поколения россиян, ориентированных на активное включение в процессы социокультурного развития </a:t>
            </a:r>
            <a:r>
              <a:rPr lang="ru-RU" sz="2000" dirty="0" smtClean="0"/>
              <a:t>государства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27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073008" cy="629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0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Региональный проект</a:t>
            </a:r>
            <a:br>
              <a:rPr lang="ru-RU" dirty="0" smtClean="0"/>
            </a:br>
            <a:r>
              <a:rPr lang="ru-RU" dirty="0" smtClean="0"/>
              <a:t> «Успех каждого ребенка»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2000" dirty="0" smtClean="0">
                <a:solidFill>
                  <a:srgbClr val="FF0000"/>
                </a:solidFill>
              </a:rPr>
              <a:t>Цель </a:t>
            </a:r>
            <a:r>
              <a:rPr lang="ru-RU" sz="2000" dirty="0">
                <a:solidFill>
                  <a:srgbClr val="FF0000"/>
                </a:solidFill>
              </a:rPr>
              <a:t>регионального проекта </a:t>
            </a:r>
            <a:r>
              <a:rPr lang="ru-RU" sz="1800" dirty="0"/>
              <a:t>-  </a:t>
            </a:r>
            <a:r>
              <a:rPr lang="ru-RU" sz="1800" dirty="0" smtClean="0"/>
              <a:t>обеспечение </a:t>
            </a:r>
            <a:r>
              <a:rPr lang="ru-RU" sz="1800" dirty="0"/>
              <a:t>к 2024 году для детей в возрасте от 5 до 18 лет доступных для каждого и качественных условий для воспитания гармонично развитой и социально ответственной личности путем увеличения охвата дополнительным образованием до 80% от общего числа детей, </a:t>
            </a:r>
            <a:r>
              <a:rPr lang="ru-RU" sz="1800" dirty="0" smtClean="0"/>
              <a:t>обновления содержания </a:t>
            </a:r>
            <a:r>
              <a:rPr lang="ru-RU" sz="1800" dirty="0"/>
              <a:t>и методов дополнительного образования </a:t>
            </a:r>
            <a:r>
              <a:rPr lang="ru-RU" sz="1800" dirty="0" smtClean="0"/>
              <a:t>детей.</a:t>
            </a:r>
            <a:endParaRPr lang="ru-RU" sz="1800" dirty="0"/>
          </a:p>
          <a:p>
            <a:pPr marL="0" indent="0">
              <a:buNone/>
            </a:pPr>
            <a:r>
              <a:rPr lang="ru-RU" dirty="0" smtClean="0"/>
              <a:t>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Целевые показатели проекта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18700"/>
              </p:ext>
            </p:extLst>
          </p:nvPr>
        </p:nvGraphicFramePr>
        <p:xfrm>
          <a:off x="1547664" y="4293096"/>
          <a:ext cx="6264696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240360"/>
              </a:tblGrid>
              <a:tr h="647078">
                <a:tc>
                  <a:txBody>
                    <a:bodyPr/>
                    <a:lstStyle/>
                    <a:p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</a:tr>
              <a:tr h="1009106">
                <a:tc>
                  <a:txBody>
                    <a:bodyPr/>
                    <a:lstStyle/>
                    <a:p>
                      <a:r>
                        <a:rPr lang="ru-RU" dirty="0" smtClean="0"/>
                        <a:t>69%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5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363272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Мониторинг системы </a:t>
            </a:r>
            <a:br>
              <a:rPr lang="ru-RU" dirty="0" smtClean="0"/>
            </a:br>
            <a:r>
              <a:rPr lang="ru-RU" dirty="0" smtClean="0"/>
              <a:t>дополнительного образования </a:t>
            </a:r>
            <a:br>
              <a:rPr lang="ru-RU" dirty="0" smtClean="0"/>
            </a:br>
            <a:r>
              <a:rPr lang="ru-RU" dirty="0" smtClean="0"/>
              <a:t>в Пировском муниципальном округе</a:t>
            </a:r>
            <a:endParaRPr lang="ru-RU" dirty="0"/>
          </a:p>
        </p:txBody>
      </p:sp>
      <p:pic>
        <p:nvPicPr>
          <p:cNvPr id="1026" name="Picture 2" descr="C:\Users\ЦВР2\Desktop\Логотип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1800200" cy="18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/>
              <a:t>         Исполнение регионального проекта</a:t>
            </a:r>
            <a:br>
              <a:rPr lang="ru-RU" sz="3200" dirty="0" smtClean="0"/>
            </a:br>
            <a:r>
              <a:rPr lang="ru-RU" sz="3200" dirty="0" smtClean="0"/>
              <a:t> «Успех каждого ребенка» в Пировском МО</a:t>
            </a:r>
            <a:endParaRPr lang="ru-RU" sz="32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24793533"/>
              </p:ext>
            </p:extLst>
          </p:nvPr>
        </p:nvGraphicFramePr>
        <p:xfrm>
          <a:off x="611560" y="1844824"/>
          <a:ext cx="796820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33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noAutofit/>
          </a:bodyPr>
          <a:lstStyle/>
          <a:p>
            <a:pPr defTabSz="299990"/>
            <a:r>
              <a:rPr lang="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Нормативные </a:t>
            </a:r>
            <a:r>
              <a:rPr lang="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предпосылки обновления содержания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12968" cy="48245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97000"/>
              </a:lnSpc>
              <a:buNone/>
            </a:pPr>
            <a:r>
              <a:rPr lang="ru" sz="1800" i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" sz="1800" i="1" dirty="0">
                <a:latin typeface="Times New Roman" pitchFamily="18" charset="0"/>
                <a:cs typeface="Times New Roman" pitchFamily="18" charset="0"/>
              </a:rPr>
              <a:t>- «Обновление содержания, технологий обучения и форматов Дополнительного образования детей для удовлетворения индивидуальных запросов и решения задач социального и технологического развития территорий, повышения качества образования</a:t>
            </a:r>
            <a:r>
              <a:rPr lang="ru" sz="1800" i="1" dirty="0" smtClean="0">
                <a:latin typeface="Times New Roman" pitchFamily="18" charset="0"/>
                <a:cs typeface="Times New Roman" pitchFamily="18" charset="0"/>
              </a:rPr>
              <a:t>»                                       </a:t>
            </a:r>
          </a:p>
          <a:p>
            <a:pPr indent="0" algn="r">
              <a:lnSpc>
                <a:spcPct val="97000"/>
              </a:lnSpc>
              <a:buNone/>
            </a:pPr>
            <a:r>
              <a:rPr lang="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" sz="1800" u="sng" dirty="0" smtClean="0">
                <a:latin typeface="Times New Roman" pitchFamily="18" charset="0"/>
                <a:cs typeface="Times New Roman" pitchFamily="18" charset="0"/>
              </a:rPr>
              <a:t>Концепция развития дополнительного    </a:t>
            </a:r>
          </a:p>
          <a:p>
            <a:pPr indent="0" algn="r">
              <a:lnSpc>
                <a:spcPct val="97000"/>
              </a:lnSpc>
              <a:buNone/>
            </a:pPr>
            <a:r>
              <a:rPr lang="ru" sz="1800" u="sng" dirty="0" smtClean="0">
                <a:latin typeface="Times New Roman" pitchFamily="18" charset="0"/>
                <a:cs typeface="Times New Roman" pitchFamily="18" charset="0"/>
              </a:rPr>
              <a:t> образования детей (проект 2030)</a:t>
            </a:r>
          </a:p>
          <a:p>
            <a:pPr indent="0">
              <a:lnSpc>
                <a:spcPct val="97000"/>
              </a:lnSpc>
              <a:buNone/>
            </a:pPr>
            <a:r>
              <a:rPr lang="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«Организации, осуществляющие образовательную деятельность, ежегодно обновляют дополнительные общеобразовательные программы с учетом развития науки, техники, культуры, экономики, технологий и социальной сферы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0" algn="r">
              <a:lnSpc>
                <a:spcPct val="97000"/>
              </a:lnSpc>
              <a:buNone/>
            </a:pPr>
            <a:r>
              <a:rPr lang="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Приказ </a:t>
            </a:r>
            <a:r>
              <a:rPr lang="ru" sz="1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Минпросвещения №</a:t>
            </a:r>
            <a:r>
              <a:rPr lang="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196</a:t>
            </a:r>
          </a:p>
          <a:p>
            <a:pPr indent="0" algn="r">
              <a:lnSpc>
                <a:spcPct val="97000"/>
              </a:lnSpc>
              <a:buNone/>
            </a:pPr>
            <a:r>
              <a:rPr lang="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1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 порядке реализации</a:t>
            </a:r>
            <a:r>
              <a:rPr lang="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pPr indent="0" defTabSz="299990">
              <a:lnSpc>
                <a:spcPct val="97000"/>
              </a:lnSpc>
              <a:buNone/>
            </a:pPr>
            <a:r>
              <a:rPr lang="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Задача - «Обновление методов и содержания дополнительного образования </a:t>
            </a:r>
            <a:r>
              <a:rPr lang="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в </a:t>
            </a:r>
            <a:r>
              <a:rPr lang="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соответствии с их образовательными потребностями и индивидуальными возможностями, интересами семьи и общества»</a:t>
            </a:r>
          </a:p>
          <a:p>
            <a:pPr marL="1611472" indent="0" algn="r" defTabSz="299990">
              <a:lnSpc>
                <a:spcPct val="97000"/>
              </a:lnSpc>
              <a:buNone/>
            </a:pPr>
            <a:r>
              <a:rPr lang="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Целевая </a:t>
            </a:r>
            <a:r>
              <a:rPr lang="ru" sz="1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модель развития региональных </a:t>
            </a:r>
            <a:endParaRPr lang="ru" sz="18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11472" indent="0" algn="r" defTabSz="299990">
              <a:lnSpc>
                <a:spcPct val="97000"/>
              </a:lnSpc>
              <a:buNone/>
            </a:pPr>
            <a:r>
              <a:rPr lang="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 </a:t>
            </a:r>
            <a:r>
              <a:rPr lang="ru" sz="1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</a:p>
          <a:p>
            <a:pPr indent="0">
              <a:lnSpc>
                <a:spcPct val="97000"/>
              </a:lnSpc>
              <a:buNone/>
            </a:pPr>
            <a:endParaRPr lang="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7048" y="7389440"/>
            <a:ext cx="21332952" cy="36504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97000"/>
              </a:lnSpc>
              <a:spcAft>
                <a:spcPts val="2940"/>
              </a:spcAft>
            </a:pPr>
            <a:r>
              <a:rPr lang="ru" sz="3600" i="1" dirty="0" smtClean="0">
                <a:latin typeface="Calibri"/>
              </a:rPr>
              <a:t>«</a:t>
            </a:r>
            <a:r>
              <a:rPr lang="ru" sz="3600" dirty="0">
                <a:latin typeface="Calibri"/>
              </a:rPr>
              <a:t>Организации, осуществляющие образовательную деятельность, ежегодно обновляют дополнительные общеобразовательные программы с учетом развития науки, техники, культуры, экономики, технологий и социальной сферы»</a:t>
            </a:r>
          </a:p>
          <a:p>
            <a:pPr marL="9634288" indent="0">
              <a:lnSpc>
                <a:spcPct val="97000"/>
              </a:lnSpc>
              <a:spcAft>
                <a:spcPts val="1260"/>
              </a:spcAft>
            </a:pPr>
            <a:r>
              <a:rPr lang="ru" sz="3600" u="sng" dirty="0">
                <a:latin typeface="Calibri"/>
              </a:rPr>
              <a:t>Приказ Минпросвещения №196 «О порядке реализации...»</a:t>
            </a:r>
          </a:p>
          <a:p>
            <a:pPr marL="11145588" indent="0">
              <a:lnSpc>
                <a:spcPct val="97000"/>
              </a:lnSpc>
              <a:spcAft>
                <a:spcPts val="2100"/>
              </a:spcAft>
            </a:pPr>
            <a:r>
              <a:rPr lang="ru" sz="3600" dirty="0">
                <a:solidFill>
                  <a:srgbClr val="898989"/>
                </a:solidFill>
                <a:latin typeface="Calibri"/>
              </a:rPr>
              <a:t>2</a:t>
            </a:r>
          </a:p>
          <a:p>
            <a:pPr indent="406400">
              <a:lnSpc>
                <a:spcPct val="97000"/>
              </a:lnSpc>
            </a:pPr>
            <a:r>
              <a:rPr lang="ru" sz="3600" dirty="0">
                <a:latin typeface="Calibri"/>
              </a:rPr>
              <a:t>Задача - «Обновление методов и содержания дополнительного образования детей</a:t>
            </a:r>
          </a:p>
          <a:p>
            <a:pPr marL="236288" indent="25400">
              <a:lnSpc>
                <a:spcPct val="97000"/>
              </a:lnSpc>
            </a:pPr>
            <a:r>
              <a:rPr lang="ru" sz="3600" dirty="0">
                <a:latin typeface="Calibri"/>
              </a:rPr>
              <a:t>в соответствии с их образовательными потребностями и индивидуальными возможностями, интересами семьи и общества»</a:t>
            </a:r>
          </a:p>
          <a:p>
            <a:pPr marL="5748088" indent="0">
              <a:lnSpc>
                <a:spcPct val="97000"/>
              </a:lnSpc>
            </a:pPr>
            <a:r>
              <a:rPr lang="ru" sz="3600" u="sng" dirty="0">
                <a:latin typeface="Calibri"/>
              </a:rPr>
              <a:t>Целевая модель развития региональных систем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9002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indent="0" algn="ctr"/>
            <a:r>
              <a:rPr lang="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дополнительных общеобразовательных общеразвивающих программ по направленностям </a:t>
            </a:r>
            <a:endParaRPr lang="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10606340"/>
              </p:ext>
            </p:extLst>
          </p:nvPr>
        </p:nvGraphicFramePr>
        <p:xfrm>
          <a:off x="395288" y="1447800"/>
          <a:ext cx="82915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1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652</TotalTime>
  <Words>529</Words>
  <Application>Microsoft Office PowerPoint</Application>
  <PresentationFormat>Экран (4:3)</PresentationFormat>
  <Paragraphs>74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 Дополнительное образование в Пировском муниципальном округе: проблемы и перспективы </vt:lpstr>
      <vt:lpstr>         Повестка совещания</vt:lpstr>
      <vt:lpstr>Презентация PowerPoint</vt:lpstr>
      <vt:lpstr>Презентация PowerPoint</vt:lpstr>
      <vt:lpstr>Региональный проект  «Успех каждого ребенка»</vt:lpstr>
      <vt:lpstr>Мониторинг системы  дополнительного образования  в Пировском муниципальном округе</vt:lpstr>
      <vt:lpstr>         Исполнение регионального проекта  «Успех каждого ребенка» в Пировском МО</vt:lpstr>
      <vt:lpstr>     Нормативные предпосылки обновления содержания</vt:lpstr>
      <vt:lpstr>Распределение дополнительных общеобразовательных общеразвивающих программ по направленностям </vt:lpstr>
      <vt:lpstr>     Прохождение курсов повышения квалификации по ДО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системы  дополнительного образования  в Пировском Муниципальном округе</dc:title>
  <dc:creator>ЦВР2</dc:creator>
  <cp:lastModifiedBy>Пользователь Windows</cp:lastModifiedBy>
  <cp:revision>34</cp:revision>
  <dcterms:created xsi:type="dcterms:W3CDTF">2022-03-21T07:18:40Z</dcterms:created>
  <dcterms:modified xsi:type="dcterms:W3CDTF">2022-03-22T14:03:01Z</dcterms:modified>
</cp:coreProperties>
</file>