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0" r:id="rId34"/>
    <p:sldId id="279" r:id="rId35"/>
    <p:sldId id="292" r:id="rId36"/>
    <p:sldId id="280" r:id="rId37"/>
    <p:sldId id="281" r:id="rId38"/>
    <p:sldId id="29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77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3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9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8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0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6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1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5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1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8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9C42-0088-4E25-A2F5-6A65E08A7D7A}" type="datetimeFigureOut">
              <a:rPr lang="ru-RU" smtClean="0"/>
              <a:t>20.08.2022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EF81-6732-473B-AC1B-927E17BA5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8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hyperlink" Target="&#1044;&#1054;&#1050;&#1059;&#1052;&#1045;&#1053;&#1058;&#1067;/&#1060;&#1086;&#1088;&#1084;&#1072;_&#1052;&#1086;&#1085;&#1080;&#1090;&#1086;&#1088;&#1080;&#1085;&#1075;_&#1088;&#1077;&#1075;&#1080;&#1086;&#1085;&#1072;&#1083;&#1100;&#1085;&#1099;&#1080;&#774;_2022_05_30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hyperlink" Target="&#1044;&#1054;&#1050;&#1059;&#1052;&#1045;&#1053;&#1058;&#1067;/&#1060;&#1086;&#1088;&#1084;&#1072;_&#1052;&#1086;&#1085;&#1080;&#1090;&#1086;&#1088;&#1080;&#1085;&#1075;_&#1088;&#1077;&#1075;&#1080;&#1086;&#1085;&#1072;&#1083;&#1100;&#1085;&#1099;&#1080;&#774;_2022_05_30.xls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hyperlink" Target="&#1044;&#1054;&#1050;&#1059;&#1052;&#1045;&#1053;&#1058;&#1067;/&#1060;&#1086;&#1088;&#1084;&#1072;_&#1052;&#1086;&#1085;&#1080;&#1090;&#1086;&#1088;&#1080;&#1085;&#1075;_&#1088;&#1077;&#1075;&#1080;&#1086;&#1085;&#1072;&#1083;&#1100;&#1085;&#1099;&#1080;&#774;_2022_05_30.xlsx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44;&#1054;&#1050;&#1059;&#1052;&#1045;&#1053;&#1058;&#1067;/&#1087;&#1086;&#1082;&#1072;&#1079;&#1072;&#1090;&#1077;&#1083;&#1080;%20&#1084;&#1091;&#1085;&#1080;&#1094;&#1080;&#1087;&#1072;&#1083;&#1100;&#1085;&#1086;&#1075;&#1086;%20&#1084;&#1086;&#1085;&#1080;&#1090;&#1086;&#1088;&#1080;&#1085;&#1075;&#1072;.doc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hyperlink" Target="&#1044;&#1054;&#1050;&#1059;&#1052;&#1045;&#1053;&#1058;&#1067;/&#1060;&#1086;&#1088;&#1084;&#1072;_&#1052;&#1086;&#1085;&#1080;&#1090;&#1086;&#1088;&#1080;&#1085;&#1075;_&#1088;&#1077;&#1075;&#1080;&#1086;&#1085;&#1072;&#1083;&#1100;&#1085;&#1099;&#1080;&#774;_2022_05_30.xlsx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hyperlink" Target="&#1044;&#1054;&#1050;&#1059;&#1052;&#1045;&#1053;&#1058;&#1067;/&#1060;&#1086;&#1088;&#1084;&#1072;_&#1052;&#1086;&#1085;&#1080;&#1090;&#1086;&#1088;&#1080;&#1085;&#1075;_&#1088;&#1077;&#1075;&#1080;&#1086;&#1085;&#1072;&#1083;&#1100;&#1085;&#1099;&#1080;&#774;_2022_05_30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hyperlink" Target="&#1044;&#1054;&#1050;&#1059;&#1052;&#1045;&#1053;&#1058;&#1067;/&#1060;&#1086;&#1088;&#1084;&#1072;_&#1052;&#1086;&#1085;&#1080;&#1090;&#1086;&#1088;&#1080;&#1085;&#1075;_&#1088;&#1077;&#1075;&#1080;&#1086;&#1085;&#1072;&#1083;&#1100;&#1085;&#1099;&#1080;&#774;_2022_05_30.xlsx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&#1044;&#1054;&#1050;&#1059;&#1052;&#1045;&#1053;&#1058;&#1067;/&#1087;&#1088;&#1080;&#1083;&#1086;&#1078;&#1077;&#1085;&#1080;&#1077;%201%20&#1082;%20&#1087;&#1088;&#1086;&#1075;&#1088;&#1072;&#1084;&#1084;&#1077;%20&#1052;&#1077;&#1093;&#1072;&#1085;&#1080;&#1079;&#1084;&#1099;%20&#1091;&#1087;&#1088;&#1072;&#1074;&#1083;&#1077;&#1085;&#1080;&#1103;%20&#1082;&#1072;&#1095;&#1077;&#1089;&#1090;&#1074;&#1086;&#1084;%20&#1086;&#1073;&#1088;&#1072;&#1079;&#1086;&#1074;&#1072;&#1085;&#1080;&#1103;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&#1044;&#1054;&#1050;&#1059;&#1052;&#1045;&#1053;&#1058;&#1067;/&#1052;&#1059;&#1053;&#1048;&#1062;&#1048;&#1055;&#1040;&#1051;&#1068;&#1053;&#1040;&#1071;%20&#1055;&#1056;&#1054;&#1043;&#1056;&#1040;&#1052;&#1052;&#1040;%20&#1059;&#1055;&#1056;&#1040;&#1042;&#1051;&#1045;&#1053;&#1048;&#1071;%20&#1050;&#1040;&#1063;&#1045;&#1057;&#1058;&#1042;&#1054;&#1052;%20&#1054;&#1041;&#1056;&#1040;&#1047;&#1054;&#1042;&#1040;&#1053;&#1048;&#1071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54;&#1050;&#1059;&#1052;&#1045;&#1053;&#1058;&#1067;/&#1044;&#1086;&#1088;&#1086;&#1078;&#1085;&#1072;&#1103;%20&#1082;&#1072;&#1088;&#1090;&#1072;%20&#1087;&#1086;%20&#1089;&#1086;&#1074;&#1077;&#1088;&#1096;&#1077;&#1085;&#1089;&#1090;&#1074;&#1086;&#1074;&#1072;&#1085;&#1080;&#1102;%20&#1084;&#1077;&#1093;&#1072;&#1085;&#1080;&#1079;&#1084;&#1086;&#1074;%20&#1091;&#1087;&#1088;&#1072;&#1074;&#1083;&#1077;&#1085;&#1080;&#1103;%20&#1082;&#1072;&#1095;&#1077;&#1089;&#1090;&#1074;&#1086;&#1084;%20&#1086;&#1073;&#1088;&#1072;&#1079;&#1086;&#1074;&#1072;&#1085;&#1080;&#1103;.pdf" TargetMode="External"/><Relationship Id="rId5" Type="http://schemas.openxmlformats.org/officeDocument/2006/relationships/hyperlink" Target="&#1044;&#1054;&#1050;&#1059;&#1052;&#1045;&#1053;&#1058;&#1067;/&#1087;&#1088;&#1080;&#1083;&#1086;&#1078;&#1077;&#1085;&#1080;&#1077;%203%20&#1087;&#1083;&#1072;&#1085;%20&#1087;&#1086;%20&#1088;&#1072;&#1079;&#1074;&#1080;&#1090;&#1080;&#1102;%20&#1089;&#1080;&#1089;&#1090;&#1077;&#1084;&#1099;%20&#1074;&#1099;&#1103;&#1074;&#1083;&#1077;&#1085;&#1080;&#1103;,%20&#1087;&#1086;&#1076;&#1076;&#1077;&#1088;&#1078;&#1082;&#1080;%20&#1080;%20&#1088;&#1072;&#1079;&#1074;&#1080;&#1090;&#1080;&#1103;%20&#1090;&#1072;&#1083;&#1072;&#1085;&#1090;&#1086;&#1074;%20&#1091;%20&#1076;&#1077;&#1090;&#1077;&#1081;.pdf" TargetMode="External"/><Relationship Id="rId4" Type="http://schemas.openxmlformats.org/officeDocument/2006/relationships/hyperlink" Target="&#1044;&#1054;&#1050;&#1059;&#1052;&#1045;&#1053;&#1058;&#1067;/&#1055;&#1088;&#1080;&#1083;&#1086;&#1078;&#1077;&#1085;&#1080;&#1077;%202%20&#1082;%20&#1087;&#1088;&#1086;&#1075;&#1088;&#1072;&#1084;&#1084;&#1077;%20&#1052;&#1077;&#1090;&#1086;&#1076;&#1099;%20&#1089;&#1073;&#1086;&#1088;&#1072;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hyperlink" Target="&#1044;&#1054;&#1050;&#1059;&#1052;&#1045;&#1053;&#1058;&#1067;/&#1060;&#1086;&#1088;&#1084;&#1072;_&#1052;&#1086;&#1085;&#1080;&#1090;&#1086;&#1088;&#1080;&#1085;&#1075;_&#1088;&#1077;&#1075;&#1080;&#1086;&#1085;&#1072;&#1083;&#1100;&#1085;&#1099;&#1080;&#774;_2022_05_30.xlsx" TargetMode="Externa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hyperlink" Target="&#1044;&#1054;&#1050;&#1059;&#1052;&#1045;&#1053;&#1058;&#1067;/&#1060;&#1086;&#1088;&#1084;&#1072;_&#1052;&#1086;&#1085;&#1080;&#1090;&#1086;&#1088;&#1080;&#1085;&#1075;_&#1088;&#1077;&#1075;&#1080;&#1086;&#1085;&#1072;&#1083;&#1100;&#1085;&#1099;&#1080;&#774;_2022_05_30.xlsx" TargetMode="Externa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1044;&#1054;&#1050;&#1059;&#1052;&#1045;&#1053;&#1058;&#1067;/&#1080;&#1085;&#1092;&#1086;&#1088;&#1084;.%20&#1076;&#1083;&#1103;%20&#1089;&#1087;&#1088;&#1072;&#1074;&#1082;&#1080;.pd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4;&#1054;&#1050;&#1059;&#1052;&#1045;&#1053;&#1058;&#1067;/&#1050;&#1072;&#1076;&#1088;&#1086;&#1074;&#1099;&#1081;%20&#1088;&#1077;&#1079;&#1077;&#1088;&#1074;%202022%20(1).doc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r="-2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8393" y="1180407"/>
            <a:ext cx="9144000" cy="3857106"/>
          </a:xfrm>
        </p:spPr>
        <p:txBody>
          <a:bodyPr>
            <a:normAutofit/>
          </a:bodyPr>
          <a:lstStyle/>
          <a:p>
            <a:r>
              <a:rPr lang="ru-RU" sz="7200" u="sng" dirty="0" smtClean="0"/>
              <a:t>«Эффективность деятельности</a:t>
            </a:r>
            <a:br>
              <a:rPr lang="ru-RU" sz="7200" u="sng" dirty="0" smtClean="0"/>
            </a:br>
            <a:r>
              <a:rPr lang="ru-RU" sz="7200" u="sng" dirty="0" smtClean="0"/>
              <a:t> руководителей» </a:t>
            </a:r>
            <a:endParaRPr lang="ru-RU" sz="72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0254" y="0"/>
            <a:ext cx="9144000" cy="853584"/>
          </a:xfrm>
        </p:spPr>
        <p:txBody>
          <a:bodyPr>
            <a:noAutofit/>
          </a:bodyPr>
          <a:lstStyle/>
          <a:p>
            <a:r>
              <a:rPr lang="ru-RU" b="1" dirty="0" smtClean="0"/>
              <a:t>Августовский педагогический совет </a:t>
            </a:r>
          </a:p>
          <a:p>
            <a:r>
              <a:rPr lang="ru-RU" b="1" dirty="0"/>
              <a:t>с</a:t>
            </a:r>
            <a:r>
              <a:rPr lang="ru-RU" b="1" dirty="0" smtClean="0"/>
              <a:t>. Пировское, 2022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926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40" y="0"/>
            <a:ext cx="7787810" cy="61883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1" y="618836"/>
            <a:ext cx="11951855" cy="6142182"/>
          </a:xfrm>
        </p:spPr>
        <p:txBody>
          <a:bodyPr numCol="2">
            <a:noAutofit/>
          </a:bodyPr>
          <a:lstStyle/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/>
              <a:t>Показатели системы :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b="1" dirty="0"/>
              <a:t>1.1.1 По достижению обучающимися планируемых предметных результатов освоения основной образовательной программы начального общего образования </a:t>
            </a:r>
            <a:endParaRPr lang="ru-RU" sz="1200" dirty="0"/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1. Общее количество обучающихся 4 классов / количество обучающихся 4-х классов, выполнивших ВПР на «2» при обеспечении объективности процедур проведения и оценки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2. Общее количество обучающихся 4 классов / количество обучающихся 4-х классов, выполнивших ВПР на «4», «5» баллов при обеспечении объективности процедур проведения и оценки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b="1" dirty="0"/>
              <a:t>1.1.2 По достижению обучающимися планируемых предметных результатов освоения основной образовательной программы основного общего образования </a:t>
            </a:r>
            <a:endParaRPr lang="ru-RU" sz="1200" dirty="0"/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1. Общее количество обучающихся 5-8 классов / количество обучающихся 5–8-х классов, выполнивших ВПР на «2» при обеспечении объективности процедур проведения и оценки 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2. Общее количество обучающихся 5-8 классов / количество обучающихся 5–8-х классов, выполнивших ВПР на «4», «5» баллов при обеспечении объективности процедур проведения и оценки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b="1" dirty="0"/>
              <a:t>1.1.3 По достижению обучающимися планируемых предметных результатов освоения основной образовательной программы среднего общего образования </a:t>
            </a:r>
            <a:endParaRPr lang="ru-RU" sz="1200" dirty="0"/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1. Общее количество обучающихся 10-11 классов / количество обучающихся 10–11-х классов, выполнивших ВПР на «2» при обеспечении объективности процедур проведения и оценки. 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2. Общее количество обучающихся 10 классов / количество обучающихся 10-х классов, выполнивших Всероссийские проверочные работы (далее ВПР) на «4», «5» баллов при обеспечении объективности процедур проведения и оценки. 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3. Общее количество обучающихся 11 классов / количество обучающихся 11-х классов, получивших аттестат об общем образовании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b="1" dirty="0"/>
              <a:t>1.1.4 По достижению обучающимися планируемых результатов:</a:t>
            </a:r>
            <a:endParaRPr lang="ru-RU" sz="1200" dirty="0"/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– по </a:t>
            </a:r>
            <a:r>
              <a:rPr lang="ru-RU" sz="1200" dirty="0" err="1"/>
              <a:t>метапредметным</a:t>
            </a:r>
            <a:r>
              <a:rPr lang="ru-RU" sz="1200" dirty="0"/>
              <a:t> результатам;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– по оценке функциональной грамотности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1. Общее количество обучающихся, принявших участие в КДР / количество обучающихся, показывающих по итогам КДР уровень «ниже базового» при обеспечении объективности процедур проведения и оценки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 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2. Общее количество обучающихся, принявших участие в КДР / количество обучающихся, показывающих по итогам КДР уровень «выше базового» при обеспечении объективности процедур проведения и оценки. 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 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3. Динамика результатов по итогам КДР «Читательская грамотность» в 4-м, 6-м классах (по одним и тем же детям). Сохранение или положительная динамика результатов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b="1" dirty="0"/>
              <a:t>1.1.5 По обеспечению объективности процедур оценки качества образования</a:t>
            </a:r>
            <a:endParaRPr lang="ru-RU" sz="1200" dirty="0"/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1. Общее количество учащихся, участвовавших в ВПР / количество учащихся, отметки по итогам ВПР которых не соответствуют отметкам за предыдущую четверть/триместр в классном журнале (повысивших, понизивших).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 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2. Наличие при проведении ВПР независимых наблюдателей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Да/нет</a:t>
            </a:r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b="1" dirty="0"/>
              <a:t>1.1.6 По обеспечению объективности олимпиад школьников </a:t>
            </a:r>
            <a:endParaRPr lang="ru-RU" sz="1200" dirty="0"/>
          </a:p>
          <a:p>
            <a:pPr indent="133350"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1. Наличие регламентов проведения олимпиады (муниципальный этап).</a:t>
            </a:r>
          </a:p>
          <a:p>
            <a:pPr indent="133350"/>
            <a:r>
              <a:rPr lang="ru-RU" sz="1200" dirty="0"/>
              <a:t>Индикатор: </a:t>
            </a:r>
            <a:r>
              <a:rPr lang="ru-RU" sz="1200" dirty="0" smtClean="0"/>
              <a:t>да/нет</a:t>
            </a:r>
            <a:endParaRPr lang="ru-RU" sz="1200" dirty="0"/>
          </a:p>
          <a:p>
            <a:pPr indent="133350"/>
            <a:r>
              <a:rPr lang="ru-RU" sz="1200" dirty="0"/>
              <a:t>2. Наличие независимых наблюдателей во время проведения муниципального этапа олимпиады.</a:t>
            </a:r>
          </a:p>
          <a:p>
            <a:pPr indent="133350"/>
            <a:r>
              <a:rPr lang="ru-RU" sz="1200" dirty="0"/>
              <a:t>Индикатор: да/нет</a:t>
            </a:r>
          </a:p>
          <a:p>
            <a:endParaRPr lang="ru-RU" sz="105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24575" y="723900"/>
            <a:ext cx="76200" cy="6010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84911" y="5698"/>
            <a:ext cx="315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Первоначальные показатели</a:t>
            </a:r>
          </a:p>
          <a:p>
            <a:r>
              <a:rPr lang="ru-RU" dirty="0" smtClean="0"/>
              <a:t>(отдел образования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6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558" y="155348"/>
            <a:ext cx="4857750" cy="5207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Региональные показатели</a:t>
            </a:r>
            <a:br>
              <a:rPr lang="ru-RU" sz="2400" dirty="0" smtClean="0"/>
            </a:br>
            <a:r>
              <a:rPr lang="ru-RU" sz="2400" dirty="0" smtClean="0"/>
              <a:t>(министерство образования)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04" y="704623"/>
            <a:ext cx="10344608" cy="5734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1" y="54202"/>
            <a:ext cx="7785267" cy="621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4759" y="6410527"/>
            <a:ext cx="270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документ </a:t>
            </a:r>
            <a:endParaRPr lang="ru-RU" dirty="0"/>
          </a:p>
        </p:txBody>
      </p:sp>
      <p:sp>
        <p:nvSpPr>
          <p:cNvPr id="8" name="Стрелка вправо 7">
            <a:hlinkClick r:id="rId4" action="ppaction://hlinkfile"/>
          </p:cNvPr>
          <p:cNvSpPr/>
          <p:nvPr/>
        </p:nvSpPr>
        <p:spPr>
          <a:xfrm>
            <a:off x="11277600" y="6485655"/>
            <a:ext cx="723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5774" y="365126"/>
            <a:ext cx="3705225" cy="5207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Показатели муниципального мониторинга </a:t>
            </a:r>
            <a:r>
              <a:rPr lang="ru-RU" sz="2700" dirty="0" smtClean="0"/>
              <a:t>(ФИСОКО)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1235075"/>
            <a:ext cx="11391900" cy="52895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описания конкретных мер/мероприятий/ управленческих </a:t>
            </a: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решений.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специфики муниципалитета при реализации </a:t>
            </a: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мер/мероприятий.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сроков проведения мероприятий, реализации мер и управленческих </a:t>
            </a: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решений.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мероприятий региональному комплексу </a:t>
            </a: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вне решения задач конкретного управленческого </a:t>
            </a: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цикла.</a:t>
            </a:r>
            <a:endParaRPr lang="ru-RU" sz="2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5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ru-RU" sz="33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3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региону в проведении мероприятий по формированию позитивного отношения к объективной оценке образовательных </a:t>
            </a:r>
            <a:r>
              <a:rPr lang="ru-RU" sz="33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lang="ru-RU" sz="2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3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1.1.1.1.2. Содействие региону в реализации мер по повышению объективности на этапе проведения процедур оценки качества образования и при проверке </a:t>
            </a:r>
            <a:r>
              <a:rPr lang="ru-RU" sz="33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  <a:endParaRPr lang="ru-RU" sz="2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1.1.2.1.1. Содействие региону в реализации мер по обеспечению оптимизации графиков проверочных и диагностических работ в соответствии с рекомендациями </a:t>
            </a:r>
            <a:r>
              <a:rPr lang="ru-RU" sz="33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3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Рособрнадзора</a:t>
            </a:r>
            <a:r>
              <a:rPr lang="ru-RU" sz="33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1.1.2.1.2. Содействие региону в реализации мер по формированию объективной ВСОКО в каждой ОО </a:t>
            </a:r>
            <a:r>
              <a:rPr lang="ru-RU" sz="33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муниципалитета.</a:t>
            </a:r>
            <a:endParaRPr lang="ru-RU" sz="25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1" y="54202"/>
            <a:ext cx="7785267" cy="62184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963025" y="6153150"/>
            <a:ext cx="2676524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5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85725"/>
            <a:ext cx="7877175" cy="640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0575" y="180975"/>
            <a:ext cx="3333750" cy="95250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Первоначальные показатели</a:t>
            </a:r>
            <a:b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(отдел образования )</a:t>
            </a:r>
            <a: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50" y="920749"/>
            <a:ext cx="11963400" cy="5851526"/>
          </a:xfrm>
        </p:spPr>
        <p:txBody>
          <a:bodyPr numCol="2"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1.2.1 процентная доля школ с низкими результатами обучения и/или школ, функционирующих в неблагоприятных социальных условиях, школ зоны риска, определенных по следующим показателям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обучающихся, получивших за ВПР по предмету «Русский язык, 4 класс» оценку «2» количество обучающихся, получившие оценку «5» за два учебных года, предшествующих учебному году идентификации;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обучающихся, получивших за ВПР по предмету «Математика, 4 класс» оценку «2» / количество обучающихся, получившие оценку «5» за два учебных года, предшествующих учебному году идентификации;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Процентная доля обучающихся, получивших за ВПР по предмету Окружающий мир, 4 класс» оценку «2» / количество обучающихся, получивших оценку «5» за два учебных года, предшествующих учебному году идентификации;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Количество обучающихся, получивших на ЕГЭ по предмету «Русский язык» результат ниже минимально установленного балла (не переступивших порог) / количество обучающихся, получивших высокие результаты (81 балл и более) за два учебных года, предшествующих учебному году идентификации;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количество обучающихся, получивших на ЕГЭ по предмету «Математика» (профильный уровень) результат ниже минимально установленного балла (не переступивших порог) / количество обучающиеся, получившие высокие результаты (81 балл и более) за два учебных года, предшествующих учебному году идентификации;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количество обучающихся, получивших на ЕГЭ по предмету «Математика» (базовый уровень) оценку «2» / количество обучающихся, получивших высокие результаты (оценка «5»), за два учебных года, предшествующих учебному году идентификации;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Количество обучающихся, получивших на ОГЭ по предмету «Математика» оценку «2» / количество обучающихся, получивших высокие результаты (оценка «5») за два учебных года, предшествующих учебному году идентификации;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Количество обучающихся, получивших на ОГЭ по предмету «Русский язык» оценку «2» / количество обучающихся, получивших высокие результаты (оценка «5») за два учебных года, предшествующих учебному году идентификации;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Количество обучающихся, получивших по двум и более проверочным работам (ВПР) по предмету «Русский язык» 5, 6 классы и/или «Математика» 5, 6 классы оценку «2» / количество обучающихся, получивших оценку «5», за два учебных года, предшествующих учебному году идентификации;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Количество обучающихся, зачисленных в 10 класс по итогам освоения ООП ООО в других образовательных организациях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 Количество обучающихся «группы риска» / общее число обучающихся;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количество обучающихся «группы риска», охваченных мероприятиями по социальному сопровождению и повышению образовательных результатов (с указанием общего количества таких детей);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процентная доля обучающихся, воспитывающихся в неполных семьях (дополнительно указать количеств таких детей);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численность обучающихся, для которых русский язык не является родным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 количество правонарушений, совершенных обучающимися (пороговое значение - положительное значение);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наличие обучающихся, стоящих на учете в наркологическом диспансере (пороговое значение - положительное значение);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1.2.2 По выявлению динамики образовательных результатов в школах с низкими результатами обучения и/или школах, функционирующими в неблагоприятных социальных условиях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школ с низкими результатами обучения и/или школ, функционирующих в неблагоприятных социальных условиях, ежегодно показывающая положительную динамику образовательных результатов обучающихся;	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педагогических работников в школах с низкими результатами обучения и/или школах, функционирующих в неблагоприятных социальных условиях, показавших в результате независимой диагностики положительную динамику уровня профессиональных компетенций (предметных и методических).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1.2.3 По оценке предметных компетенций и учету педагогических работников школ с низкими результатами обучения и/или школ, функционирующих в неблагоприятных социальных условиях, прошедших диагностику профессиональных дефицитов/предметных компетенций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педагогических работников, включенных в процедуры диагностики профессиональных дефицитов/возможностей: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предметных;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методических;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психолого-педагогических.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1.2.4 По оказанию методической помощи и реализация механизмов поддержки практики школ в области повышения качества образования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педагогов ШНРО, включенных в региональные сетевые методические объединения учителей-предметников.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педагогов ШНРО, включенных в работу муниципальных методических объединений предметной 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межпредметной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направленности.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Количество педагогов ШНРО, имеющих ИОМ.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3" idx="0"/>
            <a:endCxn id="3" idx="2"/>
          </p:cNvCxnSpPr>
          <p:nvPr/>
        </p:nvCxnSpPr>
        <p:spPr>
          <a:xfrm>
            <a:off x="6076950" y="920749"/>
            <a:ext cx="0" cy="5851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05" y="685192"/>
            <a:ext cx="9457461" cy="5791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5" y="45057"/>
            <a:ext cx="7876715" cy="64013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150087" y="45057"/>
            <a:ext cx="3935233" cy="80341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Региональные показатели</a:t>
            </a:r>
            <a:br>
              <a:rPr lang="ru-RU" sz="2400" dirty="0" smtClean="0"/>
            </a:br>
            <a:r>
              <a:rPr lang="ru-RU" sz="2400" dirty="0" smtClean="0"/>
              <a:t>(министерство образования)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44759" y="6410527"/>
            <a:ext cx="270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документ </a:t>
            </a:r>
            <a:endParaRPr lang="ru-RU" dirty="0"/>
          </a:p>
        </p:txBody>
      </p:sp>
      <p:sp>
        <p:nvSpPr>
          <p:cNvPr id="8" name="Стрелка вправо 7">
            <a:hlinkClick r:id="rId4" action="ppaction://hlinkfile"/>
          </p:cNvPr>
          <p:cNvSpPr/>
          <p:nvPr/>
        </p:nvSpPr>
        <p:spPr>
          <a:xfrm>
            <a:off x="11277600" y="6485655"/>
            <a:ext cx="723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4123" y="120029"/>
            <a:ext cx="3020505" cy="700104"/>
          </a:xfrm>
        </p:spPr>
        <p:txBody>
          <a:bodyPr>
            <a:noAutofit/>
          </a:bodyPr>
          <a:lstStyle/>
          <a:p>
            <a:r>
              <a:rPr lang="ru-RU" sz="2000" dirty="0"/>
              <a:t>Показатели муниципального мониторинга </a:t>
            </a:r>
            <a:r>
              <a:rPr lang="ru-RU" sz="1800" dirty="0"/>
              <a:t>(ФИСОКО)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591" y="820133"/>
            <a:ext cx="11812571" cy="65893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принимаемых мер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описания конкретных мер/мероприятий/ управленческих решений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специфики муниципалитета при реализации мер/мероприятий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сроков проведения мероприятий, реализации мер и управленческих решений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мероприятий региональному комплексу мер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вне решения задач конкретного управленческого цикла</a:t>
            </a:r>
            <a:endParaRPr lang="ru-RU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1.2.1.1.1. Содействие региону в реализации мер по оказанию адресной методической поддержки школам с низкими результатами обучения относительно выявленных в данных школах проблем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1.2.2.1.1. Содействие региону в реализации мер, направленных на ликвидацию ресурсных дефицитов в 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школах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низкими результатами обучения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1.2.3.1.1. Содействие региону в реализации мер профилактики учебной </a:t>
            </a:r>
            <a:r>
              <a:rPr lang="ru-RU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неуспешности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ОО муниципалитета школах, функционирующих в условиях риска снижения образовательных результатов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5" y="45057"/>
            <a:ext cx="7876715" cy="640135"/>
          </a:xfrm>
          <a:prstGeom prst="rect">
            <a:avLst/>
          </a:prstGeo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963025" y="6153150"/>
            <a:ext cx="2676524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284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414" y="949897"/>
            <a:ext cx="11943761" cy="6021224"/>
          </a:xfrm>
        </p:spPr>
        <p:txBody>
          <a:bodyPr numCol="2">
            <a:normAutofit fontScale="40000" lnSpcReduction="20000"/>
          </a:bodyPr>
          <a:lstStyle/>
          <a:p>
            <a:r>
              <a:rPr lang="ru-RU" sz="3000" b="1" dirty="0"/>
              <a:t>1.3.1 По выявлению, поддержке и развитию способностей и талантов у детей и молодежи</a:t>
            </a:r>
            <a:endParaRPr lang="ru-RU" sz="3000" dirty="0"/>
          </a:p>
          <a:p>
            <a:r>
              <a:rPr lang="ru-RU" sz="3000" dirty="0"/>
              <a:t>1.  </a:t>
            </a:r>
            <a:r>
              <a:rPr lang="ru-RU" sz="3000" dirty="0" smtClean="0"/>
              <a:t>Количество </a:t>
            </a:r>
            <a:r>
              <a:rPr lang="ru-RU" sz="3000" dirty="0"/>
              <a:t>участников школьного / муниципального этапов ВСОШ с нарастающим итогом (с 2021 года);</a:t>
            </a:r>
          </a:p>
          <a:p>
            <a:r>
              <a:rPr lang="ru-RU" sz="3000" dirty="0"/>
              <a:t>2.  </a:t>
            </a:r>
            <a:r>
              <a:rPr lang="ru-RU" sz="3000" dirty="0" smtClean="0"/>
              <a:t>Количество </a:t>
            </a:r>
            <a:r>
              <a:rPr lang="ru-RU" sz="3000" dirty="0"/>
              <a:t>учащихся, участвующих в различных формах </a:t>
            </a:r>
            <a:r>
              <a:rPr lang="ru-RU" sz="3000" dirty="0" err="1"/>
              <a:t>внеучебной</a:t>
            </a:r>
            <a:r>
              <a:rPr lang="ru-RU" sz="3000" dirty="0"/>
              <a:t> работы (научные общества учащихся, исследовательские проекты и т.п.) с нарастающим итогом (с 2021 года);</a:t>
            </a:r>
          </a:p>
          <a:p>
            <a:r>
              <a:rPr lang="ru-RU" sz="3000" dirty="0"/>
              <a:t>3. </a:t>
            </a:r>
            <a:r>
              <a:rPr lang="ru-RU" sz="3000" dirty="0" smtClean="0"/>
              <a:t>Количество </a:t>
            </a:r>
            <a:r>
              <a:rPr lang="ru-RU" sz="3000" dirty="0"/>
              <a:t>обучающихся - участников региональных и всероссийских конкурсов, входящих в перечень значимых мероприятий по выявлению, поддержке и развитию способностей и талантов у детей и молодежи с нарастающим итогом (с 2021 года)</a:t>
            </a:r>
          </a:p>
          <a:p>
            <a:r>
              <a:rPr lang="ru-RU" sz="3000" b="1" dirty="0"/>
              <a:t>1.3.2 По выявлению, поддержке и развитию способностей и талантов у обучающихся с ОВЗ</a:t>
            </a:r>
            <a:endParaRPr lang="ru-RU" sz="3000" dirty="0"/>
          </a:p>
          <a:p>
            <a:r>
              <a:rPr lang="ru-RU" sz="3000" dirty="0"/>
              <a:t>1. Количество дипломов школьников с ОВЗ – победителей и призеров мероприятий, включенных в федеральные перечни Министерства Просвещения РФ и Министерства образования и науки РФ с нарастающим итогом</a:t>
            </a:r>
          </a:p>
          <a:p>
            <a:r>
              <a:rPr lang="ru-RU" sz="3000" b="1" dirty="0"/>
              <a:t>1.3.3 По учету участников школьного и муниципального этапов ВСОШ </a:t>
            </a:r>
            <a:endParaRPr lang="ru-RU" sz="3000" dirty="0"/>
          </a:p>
          <a:p>
            <a:r>
              <a:rPr lang="ru-RU" sz="3000" dirty="0"/>
              <a:t>1. Количество дипломов победителей и призеров муниципального / регионального этапов Всероссийской олимпиады школьников.</a:t>
            </a:r>
          </a:p>
          <a:p>
            <a:r>
              <a:rPr lang="ru-RU" sz="3000" b="1" dirty="0"/>
              <a:t>1.3.4 По учету иных форм развития образовательных (предметных, учебных) достижений школьников (за исключением </a:t>
            </a:r>
            <a:r>
              <a:rPr lang="ru-RU" sz="3000" b="1" dirty="0" err="1"/>
              <a:t>ВсОШ</a:t>
            </a:r>
            <a:r>
              <a:rPr lang="ru-RU" sz="3000" b="1" dirty="0"/>
              <a:t>)</a:t>
            </a:r>
            <a:endParaRPr lang="ru-RU" sz="3000" dirty="0"/>
          </a:p>
          <a:p>
            <a:r>
              <a:rPr lang="ru-RU" sz="3000" dirty="0" smtClean="0"/>
              <a:t>1.Количество </a:t>
            </a:r>
            <a:r>
              <a:rPr lang="ru-RU" sz="3000" dirty="0"/>
              <a:t>дипломов победителей и призеров мероприятий школьников 7-11-х классов, включенных в федеральные перечни Министерства Просвещения РФ и Министерства образования и науки РФ.</a:t>
            </a:r>
          </a:p>
          <a:p>
            <a:r>
              <a:rPr lang="ru-RU" sz="3000" dirty="0" smtClean="0"/>
              <a:t>2.Количество </a:t>
            </a:r>
            <a:r>
              <a:rPr lang="ru-RU" sz="3000" dirty="0"/>
              <a:t>обучающихся- победителей и призеров мероприятий, включенных в федеральные перечни Министерства Просвещения РФ и Министерства образования и науки РФ</a:t>
            </a:r>
          </a:p>
          <a:p>
            <a:r>
              <a:rPr lang="ru-RU" sz="3000" b="1" dirty="0" smtClean="0"/>
              <a:t>1.3.5 </a:t>
            </a:r>
            <a:r>
              <a:rPr lang="ru-RU" sz="3000" b="1" dirty="0"/>
              <a:t>По охвату обучающихся дополнительным образованием</a:t>
            </a:r>
            <a:endParaRPr lang="ru-RU" sz="3000" dirty="0"/>
          </a:p>
          <a:p>
            <a:r>
              <a:rPr lang="ru-RU" sz="3000" dirty="0"/>
              <a:t>1. Количество детей, охваченных дополнительным образованием</a:t>
            </a:r>
          </a:p>
          <a:p>
            <a:r>
              <a:rPr lang="ru-RU" sz="3000" dirty="0"/>
              <a:t>2.  Количество образовательных программ (уровня </a:t>
            </a:r>
            <a:r>
              <a:rPr lang="ru-RU" sz="3000" dirty="0" err="1"/>
              <a:t>стартапа</a:t>
            </a:r>
            <a:r>
              <a:rPr lang="ru-RU" sz="3000" dirty="0"/>
              <a:t>/ персонифицированные) дополнительного образования, направленных на развитие способностей и талантов обучающихся</a:t>
            </a:r>
          </a:p>
          <a:p>
            <a:endParaRPr lang="ru-RU" sz="3000" b="1" dirty="0" smtClean="0"/>
          </a:p>
          <a:p>
            <a:r>
              <a:rPr lang="ru-RU" sz="3000" b="1" dirty="0" smtClean="0"/>
              <a:t>1.3.6</a:t>
            </a:r>
            <a:r>
              <a:rPr lang="ru-RU" sz="3000" b="1" dirty="0"/>
              <a:t>.  По учету обучающихся по индивидуальным учебным планам</a:t>
            </a:r>
            <a:endParaRPr lang="ru-RU" sz="3000" dirty="0"/>
          </a:p>
          <a:p>
            <a:r>
              <a:rPr lang="ru-RU" sz="3000" dirty="0"/>
              <a:t>1. Количество школьников в ОУ, обучающихся по индивидуальным образовательным программам ИОП </a:t>
            </a:r>
          </a:p>
          <a:p>
            <a:r>
              <a:rPr lang="ru-RU" sz="3000" b="1" dirty="0"/>
              <a:t>1.3.7 По развитию способностей у обучающихся классов с углубленным изучением отдельных предметов, профильных (</a:t>
            </a:r>
            <a:r>
              <a:rPr lang="ru-RU" sz="3000" b="1" dirty="0" err="1"/>
              <a:t>предпрофильных</a:t>
            </a:r>
            <a:r>
              <a:rPr lang="ru-RU" sz="3000" b="1" dirty="0"/>
              <a:t> классов)</a:t>
            </a:r>
            <a:endParaRPr lang="ru-RU" sz="3000" dirty="0"/>
          </a:p>
          <a:p>
            <a:r>
              <a:rPr lang="ru-RU" sz="3000" dirty="0" smtClean="0"/>
              <a:t>1.Количество </a:t>
            </a:r>
            <a:r>
              <a:rPr lang="ru-RU" sz="3000" dirty="0"/>
              <a:t>школьников, обучающихся по индивидуальным учебным планам (ИУП), включенных в ГИР «Талант и успех».</a:t>
            </a:r>
          </a:p>
          <a:p>
            <a:r>
              <a:rPr lang="ru-RU" sz="3000" dirty="0"/>
              <a:t>2</a:t>
            </a:r>
            <a:r>
              <a:rPr lang="ru-RU" sz="3000" dirty="0" smtClean="0"/>
              <a:t>. </a:t>
            </a:r>
            <a:r>
              <a:rPr lang="ru-RU" sz="3000" dirty="0"/>
              <a:t>Количество школьников, обучающихся по индивидуальным учебным планам (ИУП), внесенных в краевую базу данных «Одарённые дети Красноярья»</a:t>
            </a:r>
          </a:p>
          <a:p>
            <a:r>
              <a:rPr lang="ru-RU" sz="3000" dirty="0" smtClean="0"/>
              <a:t>3.Количество </a:t>
            </a:r>
            <a:r>
              <a:rPr lang="ru-RU" sz="3000" dirty="0"/>
              <a:t>сетевых программ, направленных на обеспечение качественной реализации индивидуальных учебных планов (ИУП)</a:t>
            </a:r>
          </a:p>
          <a:p>
            <a:r>
              <a:rPr lang="ru-RU" sz="3000" b="1" dirty="0"/>
              <a:t>1.3.8 По учету педагогических работников, прошедших специализированную подготовку по направлению «Выявление, поддержка и развитие способностей и талантов у детей и молодежи»</a:t>
            </a:r>
            <a:endParaRPr lang="ru-RU" sz="3000" dirty="0"/>
          </a:p>
          <a:p>
            <a:r>
              <a:rPr lang="ru-RU" sz="3000" dirty="0"/>
              <a:t>1. Количество педагогических работников, имеющих подготовку по вопросам психологии одаренности в %;</a:t>
            </a:r>
          </a:p>
          <a:p>
            <a:r>
              <a:rPr lang="ru-RU" sz="3000" b="1" dirty="0"/>
              <a:t>1.3.9 По осуществлению психолого-педагогического сопровождения способных детей и талантливой молодежи</a:t>
            </a:r>
            <a:endParaRPr lang="ru-RU" sz="3000" dirty="0"/>
          </a:p>
          <a:p>
            <a:r>
              <a:rPr lang="ru-RU" sz="3000" dirty="0"/>
              <a:t>1. Количество педагогов-психологов, использующих психодиагностический инструментарий по выявлению одаренности у детей в %</a:t>
            </a:r>
          </a:p>
          <a:p>
            <a:r>
              <a:rPr lang="ru-RU" sz="3000" b="1" dirty="0"/>
              <a:t>1.3.10 По наличию иных показателей оценки ОУ по направлению</a:t>
            </a:r>
            <a:endParaRPr lang="ru-RU" sz="3000" dirty="0"/>
          </a:p>
          <a:p>
            <a:r>
              <a:rPr lang="ru-RU" sz="3000" dirty="0"/>
              <a:t>1. Численность педагогов, подготовивших победителей и призеров муниципального и регионального этапов </a:t>
            </a:r>
            <a:r>
              <a:rPr lang="ru-RU" sz="3000" dirty="0" err="1"/>
              <a:t>ВсОШ</a:t>
            </a:r>
            <a:r>
              <a:rPr lang="ru-RU" sz="3000" dirty="0"/>
              <a:t> в ОУ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19"/>
            <a:ext cx="9078012" cy="732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99" y="104319"/>
            <a:ext cx="3334801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61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18" y="845142"/>
            <a:ext cx="8550110" cy="5812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19"/>
            <a:ext cx="9181707" cy="740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719" y="104319"/>
            <a:ext cx="2954518" cy="705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6928" y="6410526"/>
            <a:ext cx="22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документ </a:t>
            </a:r>
            <a:endParaRPr lang="ru-RU" dirty="0"/>
          </a:p>
        </p:txBody>
      </p:sp>
      <p:sp>
        <p:nvSpPr>
          <p:cNvPr id="8" name="Стрелка вправо 7">
            <a:hlinkClick r:id="rId5" action="ppaction://hlinkfile"/>
          </p:cNvPr>
          <p:cNvSpPr/>
          <p:nvPr/>
        </p:nvSpPr>
        <p:spPr>
          <a:xfrm>
            <a:off x="11277600" y="6485655"/>
            <a:ext cx="723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5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883" y="-18550"/>
            <a:ext cx="2384117" cy="8386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886" y="820132"/>
            <a:ext cx="11690022" cy="5933073"/>
          </a:xfrm>
        </p:spPr>
        <p:txBody>
          <a:bodyPr numCol="2">
            <a:normAutofit fontScale="55000" lnSpcReduction="20000"/>
          </a:bodyPr>
          <a:lstStyle/>
          <a:p>
            <a:r>
              <a:rPr lang="ru-RU" dirty="0"/>
              <a:t>Параметры оценивания компонента</a:t>
            </a:r>
          </a:p>
          <a:p>
            <a:r>
              <a:rPr lang="ru-RU" dirty="0"/>
              <a:t>Наличие целей и задач</a:t>
            </a:r>
          </a:p>
          <a:p>
            <a:r>
              <a:rPr lang="ru-RU" dirty="0"/>
              <a:t>Обоснование целей и задач</a:t>
            </a:r>
          </a:p>
          <a:p>
            <a:r>
              <a:rPr lang="ru-RU" dirty="0"/>
              <a:t>Реалистичность целей и задач</a:t>
            </a:r>
          </a:p>
          <a:p>
            <a:r>
              <a:rPr lang="ru-RU" dirty="0"/>
              <a:t>Наличие муниципальных целей и задач:</a:t>
            </a:r>
          </a:p>
          <a:p>
            <a:r>
              <a:rPr lang="ru-RU" i="1" dirty="0"/>
              <a:t>1.3.1.1.1. по охвату обучающихся дополнительным образованием на основе учета их потребностей</a:t>
            </a:r>
          </a:p>
          <a:p>
            <a:r>
              <a:rPr lang="ru-RU" dirty="0"/>
              <a:t>1 Параметры оценивания компонента</a:t>
            </a:r>
          </a:p>
          <a:p>
            <a:r>
              <a:rPr lang="ru-RU" dirty="0"/>
              <a:t>Наличие показателя/перечня показателей</a:t>
            </a:r>
          </a:p>
          <a:p>
            <a:r>
              <a:rPr lang="ru-RU" dirty="0"/>
              <a:t>Соответствие показателей обоснованной цели</a:t>
            </a:r>
          </a:p>
          <a:p>
            <a:r>
              <a:rPr lang="ru-RU" dirty="0"/>
              <a:t>Наличие неэффективных показателей и/или показателей с негативными последствиями</a:t>
            </a:r>
          </a:p>
          <a:p>
            <a:r>
              <a:rPr lang="ru-RU" dirty="0"/>
              <a:t>Наличие описания методов сбора информации</a:t>
            </a:r>
          </a:p>
          <a:p>
            <a:r>
              <a:rPr lang="ru-RU" dirty="0"/>
              <a:t>Репрезентативность выборки</a:t>
            </a:r>
          </a:p>
          <a:p>
            <a:r>
              <a:rPr lang="ru-RU" dirty="0"/>
              <a:t>Наличие методики расчета показателей</a:t>
            </a:r>
          </a:p>
          <a:p>
            <a:r>
              <a:rPr lang="ru-RU" dirty="0"/>
              <a:t>Использование информационных систем для сбора информации</a:t>
            </a:r>
          </a:p>
          <a:p>
            <a:r>
              <a:rPr lang="ru-RU" i="1" dirty="0" smtClean="0"/>
              <a:t>1.3.1.2.1</a:t>
            </a:r>
            <a:r>
              <a:rPr lang="ru-RU" i="1" dirty="0"/>
              <a:t>. по охвату обучающихся дополнительным образованием на основе учета их потребностей</a:t>
            </a:r>
          </a:p>
          <a:p>
            <a:r>
              <a:rPr lang="ru-RU" dirty="0"/>
              <a:t>2 Параметры оценивания компонента</a:t>
            </a:r>
          </a:p>
          <a:p>
            <a:r>
              <a:rPr lang="ru-RU" dirty="0"/>
              <a:t>Наличие мониторинга показателей</a:t>
            </a:r>
          </a:p>
          <a:p>
            <a:r>
              <a:rPr lang="ru-RU" dirty="0"/>
              <a:t>Наличие сведений о сроках проведения мониторинга показателей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мониторинга показателей (мониторинг по неэффективным показателям и/или показателям с негативными последствиями не учитывается):</a:t>
            </a:r>
          </a:p>
          <a:p>
            <a:r>
              <a:rPr lang="ru-RU" i="1" dirty="0"/>
              <a:t>1.3.1.3.1. по охвату обучающихся дополнительным образованием на основе учета их потребностей</a:t>
            </a:r>
          </a:p>
          <a:p>
            <a:r>
              <a:rPr lang="ru-RU" dirty="0"/>
              <a:t>3 Параметры оценивания компонента</a:t>
            </a:r>
          </a:p>
          <a:p>
            <a:r>
              <a:rPr lang="ru-RU" dirty="0"/>
              <a:t>Обобщение полученных данных</a:t>
            </a:r>
          </a:p>
          <a:p>
            <a:r>
              <a:rPr lang="ru-RU" dirty="0"/>
              <a:t>Использование контекстных данных</a:t>
            </a:r>
          </a:p>
          <a:p>
            <a:r>
              <a:rPr lang="ru-RU" dirty="0"/>
              <a:t>Интерпретация результатов и выводы в разрезе показателей</a:t>
            </a:r>
          </a:p>
          <a:p>
            <a:r>
              <a:rPr lang="ru-RU" dirty="0" smtClean="0"/>
              <a:t>Наличие </a:t>
            </a:r>
            <a:r>
              <a:rPr lang="ru-RU" dirty="0"/>
              <a:t>анализа результатов мониторинга показателей:</a:t>
            </a:r>
          </a:p>
          <a:p>
            <a:r>
              <a:rPr lang="ru-RU" i="1" dirty="0"/>
              <a:t>1.3.1.4.1. по охвату обучающихся дополнительным образованием на основе учета их потребностей</a:t>
            </a:r>
          </a:p>
          <a:p>
            <a:r>
              <a:rPr lang="ru-RU" dirty="0"/>
              <a:t>4 Параметры оценивания компонента</a:t>
            </a:r>
          </a:p>
          <a:p>
            <a:r>
              <a:rPr lang="ru-RU" dirty="0"/>
              <a:t>Адресность рекомендаций относительно выявленной проблемы</a:t>
            </a:r>
          </a:p>
          <a:p>
            <a:r>
              <a:rPr lang="ru-RU" i="1" dirty="0"/>
              <a:t>1.3.1.5.1. Наличие адресных рекомендаций, разработанных с учетом анализа результатов мониторинга показателей</a:t>
            </a:r>
          </a:p>
          <a:p>
            <a:r>
              <a:rPr lang="ru-RU" i="1" dirty="0"/>
              <a:t>1.3.1.5.2. Наличие рекомендаций по использованию успешных практик, разработанных с учетом анализа результатов мониторинга показателей</a:t>
            </a:r>
          </a:p>
          <a:p>
            <a:r>
              <a:rPr lang="ru-RU" i="1" dirty="0"/>
              <a:t>1.3.1.5.3. Наличие методических и иных материалов, разработанных с учетом анализа результатов мониторинга показателей</a:t>
            </a:r>
          </a:p>
          <a:p>
            <a:r>
              <a:rPr lang="ru-RU" b="1" dirty="0" smtClean="0">
                <a:hlinkClick r:id="rId3" action="ppaction://hlinkfile"/>
              </a:rPr>
              <a:t>Далее смотреть в документе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319"/>
            <a:ext cx="8871740" cy="715813"/>
          </a:xfrm>
          <a:prstGeom prst="rect">
            <a:avLst/>
          </a:prstGeom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9107157" y="6181705"/>
            <a:ext cx="2676524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0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23308"/>
            <a:ext cx="12050598" cy="5960296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70000"/>
              </a:lnSpc>
            </a:pPr>
            <a:r>
              <a:rPr lang="ru-RU" sz="3600" b="1" dirty="0"/>
              <a:t>1.4.1 По выявлению предпочтений обучающихся в области </a:t>
            </a:r>
            <a:r>
              <a:rPr lang="ru-RU" sz="4000" b="1" dirty="0"/>
              <a:t>профессиональной ориентации</a:t>
            </a:r>
            <a:endParaRPr lang="ru-RU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1. Количество обучающихся в 6–11-х классах, прошедших </a:t>
            </a:r>
            <a:r>
              <a:rPr lang="ru-RU" sz="4000" dirty="0" err="1"/>
              <a:t>профориентационное</a:t>
            </a:r>
            <a:r>
              <a:rPr lang="ru-RU" sz="4000" dirty="0"/>
              <a:t> тестирование, диагностику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1.4.2 По сопровождению профессионального самоопределения обучающихся</a:t>
            </a:r>
            <a:endParaRPr lang="ru-RU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1. Количество обучающихся 6–11-х классов, охваченных </a:t>
            </a:r>
            <a:r>
              <a:rPr lang="ru-RU" sz="4000" dirty="0" err="1"/>
              <a:t>профориентационными</a:t>
            </a:r>
            <a:r>
              <a:rPr lang="ru-RU" sz="4000" dirty="0"/>
              <a:t> мероприятиями («Успех каждого ребенка», ДО, массовые мероприятия, Дни открытых дверей, Единый день профессий и др.)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2. Количество обучающихся 6–11-х классов, включенных в активные формы участия в профессиональной деятельности (</a:t>
            </a:r>
            <a:r>
              <a:rPr lang="ru-RU" sz="4000" dirty="0" err="1"/>
              <a:t>профпробы</a:t>
            </a:r>
            <a:r>
              <a:rPr lang="ru-RU" sz="4000" dirty="0"/>
              <a:t>, практики, «Билет в будущее» и другие)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3. Количество обучающихся 8–11-х классов, имеющих ИОМ, составленные на основе рекомендаций по профессиональному самоопределению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4. Наличие программ дополнительного образования и НПО (УПК, школы, автошколы при ОО, </a:t>
            </a:r>
            <a:r>
              <a:rPr lang="ru-RU" sz="4000" dirty="0" err="1"/>
              <a:t>агроклассы</a:t>
            </a:r>
            <a:r>
              <a:rPr lang="ru-RU" sz="4000" dirty="0"/>
              <a:t>), указать количество, ссылку на материал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5. Наличие в планах работы школьных психологов пункта о консультационной помощи в профориентации (да/нет)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1.4.3 По учету обучающихся, выбравших для сдачи государственной итоговой аттестации по образовательным программам среднего общего образования учебные предметы, </a:t>
            </a:r>
            <a:r>
              <a:rPr lang="ru-RU" sz="4000" b="1" dirty="0" err="1"/>
              <a:t>изучавшиеся</a:t>
            </a:r>
            <a:r>
              <a:rPr lang="ru-RU" sz="4000" b="1" dirty="0"/>
              <a:t> на углубленном уровне</a:t>
            </a:r>
            <a:endParaRPr lang="ru-RU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1. Количество обучающихся 11-х классов, выбравших для сдачи государственной итоговой аттестации по образовательным программам среднего общего образования предметы, соответствующие учебным предметам, </a:t>
            </a:r>
            <a:r>
              <a:rPr lang="ru-RU" sz="4000" dirty="0" err="1"/>
              <a:t>изучавшимся</a:t>
            </a:r>
            <a:r>
              <a:rPr lang="ru-RU" sz="4000" dirty="0"/>
              <a:t> на углубленном уровне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2. Количество школ муниципалитета, в которых большинство обучающихся 11-х классов, изучавших предметы на углубленном уровне (более 50%), выбрали для сдачи государственной итоговой аттестации по образовательным программам среднего общего образования предметы, соответствующие учебным предметам, </a:t>
            </a:r>
            <a:r>
              <a:rPr lang="ru-RU" sz="4000" dirty="0" err="1"/>
              <a:t>изучавшимся</a:t>
            </a:r>
            <a:r>
              <a:rPr lang="ru-RU" sz="4000" dirty="0"/>
              <a:t> на углубленном уровне (Да/нет)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1.4.4 По учету обучающихся, поступивших в профессиональные образовательные организации и образовательные организации высшего образования по профилю обучения</a:t>
            </a:r>
            <a:endParaRPr lang="ru-RU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1. количество выпускников 9 и 11 класса, поступивших в профессиональные образовательные организации и организации высшего образования по профилю обучения;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2. количество выпускников 9 класса, поступивших в профессиональные образовательные организации по профилю обучения, проходившим государственную итоговую аттестацию по предметам, близким к профилю специальности (профессии), выбранной для продолжения образования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3. количество выпускников 11 класса в данной выборке в данном году, поступивших в профессиональные образовательные организации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4. количество выпускников 11 класса, поступивших в образовательные организации высшего образования;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5. количество обучающихся, выбравших предметы, соответствующие профилю обучения для сдачи итоговой аттестации выпускников 11 класса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1.4.5 По проведению ранней профориентации обучающихся</a:t>
            </a:r>
            <a:endParaRPr lang="ru-RU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1. Наличие программ дополнительного образования, реализуемых в школах, учреждениях доп. образования, включающих тематику ранней профориентации обучающихся (да/нет, ссылка на материал)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2. количество обучающихся 6–11-х классов, участвующих в мероприятиях проектов («Билет в будущее», «</a:t>
            </a:r>
            <a:r>
              <a:rPr lang="ru-RU" sz="4000" dirty="0" err="1"/>
              <a:t>ПроеКТОриЯ</a:t>
            </a:r>
            <a:r>
              <a:rPr lang="ru-RU" sz="4000" dirty="0"/>
              <a:t>», «Начни трудовую биографию с Арктики и Дальнего Востока!», «</a:t>
            </a:r>
            <a:r>
              <a:rPr lang="ru-RU" sz="4000" dirty="0" err="1"/>
              <a:t>Zaсобой</a:t>
            </a:r>
            <a:r>
              <a:rPr lang="ru-RU" sz="4000" dirty="0"/>
              <a:t>» и др.) 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1.4.6 По проведению профориентации обучающихся с ОВЗ</a:t>
            </a:r>
            <a:endParaRPr lang="ru-RU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1. количество обучающихся 6–7-х классов с ОВЗ и инвалидов, принимающих участие: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– в </a:t>
            </a:r>
            <a:r>
              <a:rPr lang="ru-RU" sz="4000" dirty="0" err="1"/>
              <a:t>профориентационных</a:t>
            </a:r>
            <a:r>
              <a:rPr lang="ru-RU" sz="4000" dirty="0"/>
              <a:t> занятиях внеурочной деятельности;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– в специализированных (элективных) курсах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тематики;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– в мероприятиях по ранней профориентации («Билет в будущее» и др.),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2. количество обучающихся 8–11-х классов с ОВЗ и инвалидов, принявших участие: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– в </a:t>
            </a:r>
            <a:r>
              <a:rPr lang="ru-RU" sz="4000" dirty="0" err="1"/>
              <a:t>профориентационных</a:t>
            </a:r>
            <a:r>
              <a:rPr lang="ru-RU" sz="4000" dirty="0"/>
              <a:t> мероприятиях;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– в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диагностике;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– в конкурсном движении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направленности;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– в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консультации; 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– в профессиональных пробах;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– обучающихся по индивидуальному учебному плану, 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1.4.7 По осуществлению взаимодействия образовательных организаций с учреждениями/предприятиями, ПОО и ОО ВО</a:t>
            </a:r>
            <a:endParaRPr lang="ru-RU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1. Наличие договоров, соглашений, направленных на развитие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работы с предприятиями, ПОО и ОО ВО, индикатор да/нет.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2. Количество заключенных договоров, соглашений по реализации комплекса мероприятий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направленности между образовательными организациями и предприятиями, ПОО И ОО ВО.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3. Количество мероприятий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направленности, проведенных совместно с предприятиями, социальными партнерами, ПОО И ОО ВО в течение года.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4. Наличие правовых классов, производственных экскурсий, других форм взаимодействий, реализуемых в рамках Соглашений о взаимодействии (да/нет, ссылка на материал)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5. Наличие в программах дополнительного образования (реализуемых в школах, учреждениях доп. образования) и внеурочной деятельности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тематики (например, юные инспектора, юные пожарные и др.) (да/нет, ссылка на материал)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1.4.8 По учету обучающихся, участвующих в конкурсах </a:t>
            </a:r>
            <a:r>
              <a:rPr lang="ru-RU" sz="4000" b="1" dirty="0" err="1"/>
              <a:t>профориентационной</a:t>
            </a:r>
            <a:r>
              <a:rPr lang="ru-RU" sz="4000" b="1" dirty="0"/>
              <a:t> направленности</a:t>
            </a:r>
            <a:endParaRPr lang="ru-RU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1. количество обучающихся, принявших участие в региональном и национальном чемпионате профессионального мастерства «Молодые профессионалы (</a:t>
            </a:r>
            <a:r>
              <a:rPr lang="ru-RU" sz="4000" dirty="0" err="1"/>
              <a:t>WorldSkillsRussia</a:t>
            </a:r>
            <a:r>
              <a:rPr lang="ru-RU" sz="4000" dirty="0"/>
              <a:t>)», «</a:t>
            </a:r>
            <a:r>
              <a:rPr lang="ru-RU" sz="4000" dirty="0" err="1"/>
              <a:t>Junior</a:t>
            </a:r>
            <a:r>
              <a:rPr lang="ru-RU" sz="4000" dirty="0"/>
              <a:t> </a:t>
            </a:r>
            <a:r>
              <a:rPr lang="ru-RU" sz="4000" dirty="0" err="1"/>
              <a:t>Skills</a:t>
            </a:r>
            <a:r>
              <a:rPr lang="ru-RU" sz="4000" dirty="0"/>
              <a:t>»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2. Количество обучающихся, принявших участие в региональном и национальном конкурсе по профессиональному мастерству среди инвалидов и лиц с ОВЗ «</a:t>
            </a:r>
            <a:r>
              <a:rPr lang="ru-RU" sz="4000" dirty="0" err="1"/>
              <a:t>Абилимпикс</a:t>
            </a:r>
            <a:r>
              <a:rPr lang="ru-RU" sz="4000" dirty="0"/>
              <a:t>»</a:t>
            </a:r>
          </a:p>
          <a:p>
            <a:pPr>
              <a:lnSpc>
                <a:spcPct val="70000"/>
              </a:lnSpc>
            </a:pPr>
            <a:r>
              <a:rPr lang="ru-RU" sz="4000" dirty="0"/>
              <a:t>3. Количество обучающихся 6–11-х классов – участников конкурсов </a:t>
            </a:r>
            <a:r>
              <a:rPr lang="ru-RU" sz="4000" dirty="0" err="1"/>
              <a:t>профориентационной</a:t>
            </a:r>
            <a:r>
              <a:rPr lang="ru-RU" sz="4000" dirty="0"/>
              <a:t> направленности муниципального, школьного уровней </a:t>
            </a:r>
          </a:p>
          <a:p>
            <a:pPr>
              <a:lnSpc>
                <a:spcPct val="70000"/>
              </a:lnSpc>
            </a:pPr>
            <a:r>
              <a:rPr lang="ru-RU" sz="4000" b="1" dirty="0"/>
              <a:t>1.4.9	По учёту выявленных потребностей рынка труда региона</a:t>
            </a:r>
            <a:endParaRPr lang="ru-RU" sz="4000" dirty="0"/>
          </a:p>
          <a:p>
            <a:pPr>
              <a:lnSpc>
                <a:spcPct val="70000"/>
              </a:lnSpc>
            </a:pPr>
            <a:r>
              <a:rPr lang="ru-RU" sz="4000" dirty="0"/>
              <a:t>1. Количество обучающихся 6-11 классов, участвовавших в мероприятиях, информирующих о региональном рынке труда и перспективах экономического развития края</a:t>
            </a:r>
          </a:p>
          <a:p>
            <a:pPr>
              <a:lnSpc>
                <a:spcPct val="70000"/>
              </a:lnSpc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333295" cy="723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841" y="94892"/>
            <a:ext cx="2821757" cy="9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888" y="1314984"/>
            <a:ext cx="11459689" cy="6178345"/>
          </a:xfrm>
        </p:spPr>
        <p:txBody>
          <a:bodyPr>
            <a:normAutofit fontScale="47500" lnSpcReduction="20000"/>
          </a:bodyPr>
          <a:lstStyle/>
          <a:p>
            <a:pPr algn="just">
              <a:spcAft>
                <a:spcPts val="0"/>
              </a:spcAft>
              <a:tabLst>
                <a:tab pos="305435" algn="l"/>
              </a:tabLst>
            </a:pPr>
            <a:r>
              <a:rPr lang="ru-RU" sz="3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Деятельность МСОКО </a:t>
            </a:r>
            <a:r>
              <a:rPr lang="ru-RU" sz="36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выстраивается </a:t>
            </a:r>
            <a:r>
              <a:rPr lang="ru-RU" sz="36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с:</a:t>
            </a:r>
            <a:endParaRPr lang="ru-RU" sz="3300" u="sng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5435" algn="l"/>
              </a:tabLst>
            </a:pPr>
            <a:r>
              <a:rPr lang="ru-RU" sz="2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</a:t>
            </a: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года»;</a:t>
            </a:r>
            <a:endParaRPr lang="ru-RU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5435" algn="l"/>
              </a:tabLs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Федеральным законом от 29.12.2012 № 273-ФЗ «Об образовании в Российской Федерации»;</a:t>
            </a:r>
            <a:endParaRPr lang="ru-RU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5435" algn="l"/>
              </a:tabLs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Постановлением Правительства Российской Федерации от 05.08.2013 № 662 «Об осуществлении мониторинга системы образования»;</a:t>
            </a:r>
            <a:endParaRPr lang="ru-RU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5435" algn="l"/>
              </a:tabLs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Постановлением Правительства Российской Федерации от 26.12.2017 № 1642 «Об утверждении государственной программы Российской Федерации «Развитие образования»;</a:t>
            </a:r>
            <a:endParaRPr lang="ru-RU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5435" algn="l"/>
              </a:tabLs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Паспортом Национального проекта «Образование» (утв. Президиумом Совета при Президенте Российской Федерации по стратегическому развитию и национальным проектам (протокол от 24.12.2018 №16);</a:t>
            </a:r>
            <a:endParaRPr lang="ru-RU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5435" algn="l"/>
              </a:tabLst>
            </a:pPr>
            <a:r>
              <a:rPr lang="ru-RU" sz="3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Приказами Министерства науки и высшего образования Российской Федерации № 1377, Министерства Просвещения Российской Федерации № 694, Федеральной службы по надзору в сфере образования и науки № 1684 от 18.12.2019 «Об осуществлении Федеральной службой по надзору в сфере образования и науки, Министерством просвещения Российской Федерации и Министерством науки  и  высшего  образования  Российской  Федерации мониторинга  системы  образования  в  части  результатов  национальных  и международных  исследований качества  образования  и  иных  аналогичных оценочных  мероприятий,  а  также  результатов  участия  обучающихся  в указанных исследованиях и мероприятиях».	</a:t>
            </a:r>
            <a:endParaRPr lang="ru-RU" sz="29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272" y="281998"/>
            <a:ext cx="12053455" cy="941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Муниципальная система 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оценки качества образования</a:t>
            </a:r>
            <a:b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Пировского муниципального округа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16" y="865055"/>
            <a:ext cx="8555412" cy="9404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837"/>
            <a:ext cx="9115719" cy="791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719" y="104319"/>
            <a:ext cx="2954518" cy="705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66928" y="6410526"/>
            <a:ext cx="22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документ </a:t>
            </a:r>
            <a:endParaRPr lang="ru-RU" dirty="0"/>
          </a:p>
        </p:txBody>
      </p:sp>
      <p:sp>
        <p:nvSpPr>
          <p:cNvPr id="8" name="Стрелка вправо 7">
            <a:hlinkClick r:id="rId5" action="ppaction://hlinkfile"/>
          </p:cNvPr>
          <p:cNvSpPr/>
          <p:nvPr/>
        </p:nvSpPr>
        <p:spPr>
          <a:xfrm>
            <a:off x="11277600" y="6485655"/>
            <a:ext cx="723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0132"/>
            <a:ext cx="12125324" cy="6037868"/>
          </a:xfrm>
        </p:spPr>
        <p:txBody>
          <a:bodyPr numCol="2">
            <a:noAutofit/>
          </a:bodyPr>
          <a:lstStyle/>
          <a:p>
            <a:r>
              <a:rPr lang="ru-RU" sz="1050" dirty="0" smtClean="0"/>
              <a:t>1.4.1.1.1</a:t>
            </a:r>
            <a:r>
              <a:rPr lang="ru-RU" sz="1050" dirty="0"/>
              <a:t>. по обеспечению информированности обучающихся на уровне НОО и ООО об особенностях различных сфер профессиональной </a:t>
            </a:r>
            <a:r>
              <a:rPr lang="ru-RU" sz="1050" dirty="0" smtClean="0"/>
              <a:t>деятельности</a:t>
            </a:r>
            <a:endParaRPr lang="ru-RU" sz="1050" dirty="0"/>
          </a:p>
          <a:p>
            <a:r>
              <a:rPr lang="ru-RU" sz="1050" dirty="0"/>
              <a:t>1.4.1.1.2. по выявлению предпочтений обучающихся на уровне ООО в области профессиональной </a:t>
            </a:r>
            <a:r>
              <a:rPr lang="ru-RU" sz="1050" dirty="0" smtClean="0"/>
              <a:t>ориентации</a:t>
            </a:r>
            <a:endParaRPr lang="ru-RU" sz="1050" dirty="0"/>
          </a:p>
          <a:p>
            <a:r>
              <a:rPr lang="ru-RU" sz="1050" dirty="0"/>
              <a:t>1.4.1.1.3. по сопровождению профессионального самоопределения обучающихся на уровне ООО (в том числе обучающихся с ОВЗ</a:t>
            </a:r>
            <a:r>
              <a:rPr lang="ru-RU" sz="1050" dirty="0" smtClean="0"/>
              <a:t>)</a:t>
            </a:r>
            <a:endParaRPr lang="ru-RU" sz="1050" dirty="0"/>
          </a:p>
          <a:p>
            <a:r>
              <a:rPr lang="ru-RU" sz="1050" dirty="0" smtClean="0"/>
              <a:t>1.4.1.2.1</a:t>
            </a:r>
            <a:r>
              <a:rPr lang="ru-RU" sz="1050" dirty="0"/>
              <a:t>. по проведению ранней профориентации </a:t>
            </a:r>
            <a:r>
              <a:rPr lang="ru-RU" sz="1050" dirty="0" smtClean="0"/>
              <a:t>обучающихся</a:t>
            </a:r>
            <a:endParaRPr lang="ru-RU" sz="1050" dirty="0"/>
          </a:p>
          <a:p>
            <a:r>
              <a:rPr lang="ru-RU" sz="1050" dirty="0"/>
              <a:t>1.4.1.2.2. по выявлению предпочтений обучающихся на уровне ООО в области профессиональной </a:t>
            </a:r>
            <a:r>
              <a:rPr lang="ru-RU" sz="1050" dirty="0" smtClean="0"/>
              <a:t>ориентации</a:t>
            </a:r>
            <a:endParaRPr lang="ru-RU" sz="1050" dirty="0"/>
          </a:p>
          <a:p>
            <a:r>
              <a:rPr lang="ru-RU" sz="1050" dirty="0"/>
              <a:t>1.4.1.2.3. по сопровождению профессионального самоопределения обучающихся на уровне ООО (в том числе обучающихся с ОВЗ</a:t>
            </a:r>
            <a:r>
              <a:rPr lang="ru-RU" sz="1050" dirty="0" smtClean="0"/>
              <a:t>)\</a:t>
            </a:r>
            <a:endParaRPr lang="ru-RU" sz="1050" dirty="0"/>
          </a:p>
          <a:p>
            <a:r>
              <a:rPr lang="ru-RU" sz="1050" dirty="0"/>
              <a:t>1.4.1.2.4. по выбору профессии обучающимися на уровне </a:t>
            </a:r>
            <a:r>
              <a:rPr lang="ru-RU" sz="1050" dirty="0" smtClean="0"/>
              <a:t>ООО 1.4.1.3.1</a:t>
            </a:r>
            <a:r>
              <a:rPr lang="ru-RU" sz="1050" dirty="0"/>
              <a:t>. по проведению ранней профориентации </a:t>
            </a:r>
            <a:r>
              <a:rPr lang="ru-RU" sz="1050" dirty="0" smtClean="0"/>
              <a:t>обучающихся</a:t>
            </a:r>
            <a:endParaRPr lang="ru-RU" sz="1050" dirty="0"/>
          </a:p>
          <a:p>
            <a:r>
              <a:rPr lang="ru-RU" sz="1050" dirty="0"/>
              <a:t>1.4.1.3.2. по выявлению предпочтений обучающихся на уровне ООО в области профессиональной </a:t>
            </a:r>
            <a:r>
              <a:rPr lang="ru-RU" sz="1050" dirty="0" smtClean="0"/>
              <a:t>ориентации</a:t>
            </a:r>
            <a:endParaRPr lang="ru-RU" sz="1050" dirty="0"/>
          </a:p>
          <a:p>
            <a:r>
              <a:rPr lang="ru-RU" sz="1050" dirty="0"/>
              <a:t>1.4.1.3.3. по сопровождению профессионального самоопределения обучающихся на уровне ООО (в том числе обучающихся с ОВЗ</a:t>
            </a:r>
            <a:r>
              <a:rPr lang="ru-RU" sz="1050" dirty="0" smtClean="0"/>
              <a:t>)</a:t>
            </a:r>
            <a:endParaRPr lang="ru-RU" sz="1050" dirty="0"/>
          </a:p>
          <a:p>
            <a:r>
              <a:rPr lang="ru-RU" sz="1050" dirty="0"/>
              <a:t>1.4.1.3.4. по выбору профессии обучающимися на уровне </a:t>
            </a:r>
            <a:r>
              <a:rPr lang="ru-RU" sz="1050" dirty="0" smtClean="0"/>
              <a:t>ООО. 1.4.1.4.1</a:t>
            </a:r>
            <a:r>
              <a:rPr lang="ru-RU" sz="1050" dirty="0"/>
              <a:t>. по проведению ранней профориентации </a:t>
            </a:r>
            <a:r>
              <a:rPr lang="ru-RU" sz="1050" dirty="0" smtClean="0"/>
              <a:t>обучающихся</a:t>
            </a:r>
            <a:endParaRPr lang="ru-RU" sz="1050" dirty="0"/>
          </a:p>
          <a:p>
            <a:r>
              <a:rPr lang="ru-RU" sz="1050" dirty="0"/>
              <a:t>1.4.1.4.2. по выявлению предпочтений обучающихся на уровне ООО в области профессиональной </a:t>
            </a:r>
            <a:r>
              <a:rPr lang="ru-RU" sz="1050" dirty="0" smtClean="0"/>
              <a:t>ориентации</a:t>
            </a:r>
            <a:endParaRPr lang="ru-RU" sz="1050" dirty="0"/>
          </a:p>
          <a:p>
            <a:r>
              <a:rPr lang="ru-RU" sz="1050" dirty="0"/>
              <a:t>1.4.1.4.3. по сопровождению профессионального самоопределения обучающихся на уровне ООО (в том числе обучающихся с ОВЗ</a:t>
            </a:r>
            <a:r>
              <a:rPr lang="ru-RU" sz="1050" dirty="0" smtClean="0"/>
              <a:t>)</a:t>
            </a:r>
            <a:endParaRPr lang="ru-RU" sz="1050" dirty="0"/>
          </a:p>
          <a:p>
            <a:r>
              <a:rPr lang="ru-RU" sz="1050" dirty="0"/>
              <a:t>1.4.1.4.4.	по выбору профессии обучающимися на уровне </a:t>
            </a:r>
            <a:r>
              <a:rPr lang="ru-RU" sz="1050" dirty="0" smtClean="0"/>
              <a:t>ООО</a:t>
            </a:r>
            <a:endParaRPr lang="ru-RU" sz="1050" dirty="0"/>
          </a:p>
          <a:p>
            <a:r>
              <a:rPr lang="ru-RU" sz="1050" dirty="0" smtClean="0"/>
              <a:t>1.4.1.5.1</a:t>
            </a:r>
            <a:r>
              <a:rPr lang="ru-RU" sz="1050" dirty="0"/>
              <a:t>. Наличие адресных рекомендаций, разработанных с учетом анализа результатов мониторинга </a:t>
            </a:r>
            <a:r>
              <a:rPr lang="ru-RU" sz="1050" dirty="0" smtClean="0"/>
              <a:t>показателей</a:t>
            </a:r>
            <a:endParaRPr lang="ru-RU" sz="1050" dirty="0"/>
          </a:p>
          <a:p>
            <a:r>
              <a:rPr lang="ru-RU" sz="1050" dirty="0"/>
              <a:t>1.4.1.5.2. Наличие рекомендаций по использованию успешных практик, разработанных с учетом анализа результатов мониторинга </a:t>
            </a:r>
            <a:r>
              <a:rPr lang="ru-RU" sz="1050" dirty="0" smtClean="0"/>
              <a:t>показателей</a:t>
            </a:r>
            <a:endParaRPr lang="ru-RU" sz="1050" dirty="0"/>
          </a:p>
          <a:p>
            <a:r>
              <a:rPr lang="ru-RU" sz="1050" dirty="0"/>
              <a:t>1.4.1.5.3. Наличие методических и иных материалов, разработанных с учетом анализа результатов мониторинга показателей</a:t>
            </a:r>
          </a:p>
          <a:p>
            <a:r>
              <a:rPr lang="ru-RU" sz="1050" dirty="0" smtClean="0"/>
              <a:t>1.4.1.6.1</a:t>
            </a:r>
            <a:r>
              <a:rPr lang="ru-RU" sz="1050" dirty="0"/>
              <a:t>. Проведение мероприятий, направленных на формирование у обучающихся позитивного отношения к профессионально-трудовой </a:t>
            </a:r>
            <a:r>
              <a:rPr lang="ru-RU" sz="1050" dirty="0" smtClean="0"/>
              <a:t>деятельности</a:t>
            </a:r>
            <a:endParaRPr lang="ru-RU" sz="1050" dirty="0"/>
          </a:p>
          <a:p>
            <a:r>
              <a:rPr lang="ru-RU" sz="1050" dirty="0"/>
              <a:t>1.4.1.6.2. Проведение </a:t>
            </a:r>
            <a:r>
              <a:rPr lang="ru-RU" sz="1050" dirty="0" err="1"/>
              <a:t>профориентационных</a:t>
            </a:r>
            <a:r>
              <a:rPr lang="ru-RU" sz="1050" dirty="0"/>
              <a:t> мероприятий совместно с учреждениями/предприятиями, образовательными организациями, центрами </a:t>
            </a:r>
            <a:r>
              <a:rPr lang="ru-RU" sz="1050" dirty="0" err="1"/>
              <a:t>профориентационной</a:t>
            </a:r>
            <a:r>
              <a:rPr lang="ru-RU" sz="1050" dirty="0"/>
              <a:t> работы, практической подготовки, в том числе с учетом межведомственного </a:t>
            </a:r>
            <a:r>
              <a:rPr lang="ru-RU" sz="1050" dirty="0" smtClean="0"/>
              <a:t>взаимодействия</a:t>
            </a:r>
            <a:endParaRPr lang="ru-RU" sz="1050" dirty="0"/>
          </a:p>
          <a:p>
            <a:r>
              <a:rPr lang="ru-RU" sz="1050" dirty="0"/>
              <a:t>1.4.1.6.3. Проведение мероприятий для </a:t>
            </a:r>
            <a:r>
              <a:rPr lang="ru-RU" sz="1050" dirty="0" err="1"/>
              <a:t>родителеи</a:t>
            </a:r>
            <a:r>
              <a:rPr lang="ru-RU" sz="1050" dirty="0"/>
              <a:t>̆ (законных </a:t>
            </a:r>
            <a:r>
              <a:rPr lang="ru-RU" sz="1050" dirty="0" err="1"/>
              <a:t>представителеи</a:t>
            </a:r>
            <a:r>
              <a:rPr lang="ru-RU" sz="1050" dirty="0"/>
              <a:t>̆) по вопросам </a:t>
            </a:r>
            <a:r>
              <a:rPr lang="ru-RU" sz="1050" dirty="0" err="1"/>
              <a:t>профессиональнои</a:t>
            </a:r>
            <a:r>
              <a:rPr lang="ru-RU" sz="1050" dirty="0"/>
              <a:t>̆ ориентации обучающихся </a:t>
            </a:r>
          </a:p>
          <a:p>
            <a:r>
              <a:rPr lang="ru-RU" sz="1050" dirty="0" smtClean="0"/>
              <a:t>1.4.1.7.1</a:t>
            </a:r>
            <a:r>
              <a:rPr lang="ru-RU" sz="1050" dirty="0"/>
              <a:t>. по проведению ранней профориентации </a:t>
            </a:r>
            <a:r>
              <a:rPr lang="ru-RU" sz="1050" dirty="0" smtClean="0"/>
              <a:t>обучающихся</a:t>
            </a:r>
            <a:endParaRPr lang="ru-RU" sz="1050" dirty="0"/>
          </a:p>
          <a:p>
            <a:r>
              <a:rPr lang="ru-RU" sz="1050" dirty="0"/>
              <a:t>1.4.1.7.2. по выявлению предпочтений обучающихся на уровне ООО в области профессиональной </a:t>
            </a:r>
            <a:r>
              <a:rPr lang="ru-RU" sz="1050" dirty="0" smtClean="0"/>
              <a:t>ориентации</a:t>
            </a:r>
            <a:endParaRPr lang="ru-RU" sz="1050" dirty="0"/>
          </a:p>
          <a:p>
            <a:r>
              <a:rPr lang="ru-RU" sz="1050" dirty="0"/>
              <a:t>1.4.1.7.3. по сопровождению профессионального самоопределения обучающихся на уровне ООО (в том числе обучающихся с ОВЗ</a:t>
            </a:r>
            <a:r>
              <a:rPr lang="ru-RU" sz="1050" dirty="0" smtClean="0"/>
              <a:t>)</a:t>
            </a:r>
            <a:endParaRPr lang="ru-RU" sz="1050" dirty="0"/>
          </a:p>
          <a:p>
            <a:r>
              <a:rPr lang="ru-RU" sz="1050" dirty="0"/>
              <a:t>1.4.1.7.4. по выбору профессии обучающимися на уровне </a:t>
            </a:r>
            <a:r>
              <a:rPr lang="ru-RU" sz="1050" dirty="0" smtClean="0"/>
              <a:t>ООО</a:t>
            </a:r>
            <a:endParaRPr lang="ru-RU" sz="1050" dirty="0"/>
          </a:p>
          <a:p>
            <a:r>
              <a:rPr lang="ru-RU" sz="1050" dirty="0" smtClean="0"/>
              <a:t>1.4.2.1.1</a:t>
            </a:r>
            <a:r>
              <a:rPr lang="ru-RU" sz="1050" dirty="0"/>
              <a:t>. по обеспечению информированности обучающихся на уровне СОО об особенностях различных сфер профессиональной </a:t>
            </a:r>
            <a:r>
              <a:rPr lang="ru-RU" sz="1050" dirty="0" smtClean="0"/>
              <a:t>деятельности</a:t>
            </a:r>
            <a:endParaRPr lang="ru-RU" sz="1050" dirty="0"/>
          </a:p>
          <a:p>
            <a:r>
              <a:rPr lang="ru-RU" sz="1050" dirty="0"/>
              <a:t>1.4.2.1.2. по выявлению предпочтений обучающихся на уровне СОО в области профессиональной </a:t>
            </a:r>
            <a:r>
              <a:rPr lang="ru-RU" sz="1050" dirty="0" smtClean="0"/>
              <a:t>ориентации</a:t>
            </a:r>
          </a:p>
          <a:p>
            <a:r>
              <a:rPr lang="ru-RU" sz="1050" dirty="0" smtClean="0"/>
              <a:t>1.4.2.1.3</a:t>
            </a:r>
            <a:r>
              <a:rPr lang="ru-RU" sz="1050" dirty="0"/>
              <a:t>. по сопровождению профессионального самоопределения обучающихся на уровне СОО (в том числе обучающихся с ОВЗ)</a:t>
            </a:r>
          </a:p>
          <a:p>
            <a:endParaRPr lang="ru-RU" sz="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3837"/>
            <a:ext cx="6611556" cy="573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883" y="-18550"/>
            <a:ext cx="2384117" cy="8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5" y="652644"/>
            <a:ext cx="12011025" cy="6037868"/>
          </a:xfrm>
        </p:spPr>
        <p:txBody>
          <a:bodyPr numCol="2">
            <a:normAutofit fontScale="32500" lnSpcReduction="20000"/>
          </a:bodyPr>
          <a:lstStyle/>
          <a:p>
            <a:r>
              <a:rPr lang="ru-RU" sz="4300" dirty="0"/>
              <a:t>1.4.2.2.1. по выявлению предпочтений обучающихся на уровне СОО в области профессиональной ориентации</a:t>
            </a:r>
          </a:p>
          <a:p>
            <a:r>
              <a:rPr lang="ru-RU" sz="4300" dirty="0"/>
              <a:t>1.4.2.2.2. по сопровождению профессионального самоопределения обучающихся на уровне СОО (в том числе обучающихся с ОВЗ)</a:t>
            </a:r>
          </a:p>
          <a:p>
            <a:r>
              <a:rPr lang="ru-RU" sz="4300" dirty="0"/>
              <a:t>1.4.2.2.3. по выбору профессии обучающимися на уровне СОО</a:t>
            </a:r>
          </a:p>
          <a:p>
            <a:r>
              <a:rPr lang="ru-RU" sz="4300" dirty="0"/>
              <a:t>1.4.2.2.4. по эффективности </a:t>
            </a:r>
            <a:r>
              <a:rPr lang="ru-RU" sz="4300" dirty="0" err="1"/>
              <a:t>профориентационной</a:t>
            </a:r>
            <a:r>
              <a:rPr lang="ru-RU" sz="4300" dirty="0"/>
              <a:t> работы в профильных классах и классах с УИОП</a:t>
            </a:r>
          </a:p>
          <a:p>
            <a:r>
              <a:rPr lang="ru-RU" sz="4300" dirty="0"/>
              <a:t>1.4.2.2.5. по успешности зачисления в вуз в соответствии с выбранным профилем</a:t>
            </a:r>
          </a:p>
          <a:p>
            <a:r>
              <a:rPr lang="ru-RU" sz="4300" dirty="0"/>
              <a:t>1.4.2.3.1. по выявлению предпочтений обучающихся на уровне СОО в области профессиональной ориентации</a:t>
            </a:r>
          </a:p>
          <a:p>
            <a:r>
              <a:rPr lang="ru-RU" sz="4300" dirty="0"/>
              <a:t>1.4.2.3.2. по сопровождению профессионального самоопределения обучающихся на уровне СОО (в том числе обучающихся с ОВЗ)</a:t>
            </a:r>
          </a:p>
          <a:p>
            <a:r>
              <a:rPr lang="ru-RU" sz="4300" dirty="0"/>
              <a:t>1.4.2.3.3. по выбору профессии обучающимися на уровне СОО</a:t>
            </a:r>
          </a:p>
          <a:p>
            <a:r>
              <a:rPr lang="ru-RU" sz="4300" dirty="0"/>
              <a:t>1.4.2.3.4. по эффективности </a:t>
            </a:r>
            <a:r>
              <a:rPr lang="ru-RU" sz="4300" dirty="0" err="1"/>
              <a:t>профориентационной</a:t>
            </a:r>
            <a:r>
              <a:rPr lang="ru-RU" sz="4300" dirty="0"/>
              <a:t> работы в профильных классах и классах с УИОП</a:t>
            </a:r>
          </a:p>
          <a:p>
            <a:r>
              <a:rPr lang="ru-RU" sz="4300" dirty="0"/>
              <a:t>1.4.2.3.5. по успешности зачисления в вуз в соответствии с выбранным профилем</a:t>
            </a:r>
          </a:p>
          <a:p>
            <a:r>
              <a:rPr lang="ru-RU" sz="4300" dirty="0"/>
              <a:t>1.4.2.4.1. по выявлению предпочтений обучающихся на уровне СОО в области профессиональной ориентации</a:t>
            </a:r>
          </a:p>
          <a:p>
            <a:r>
              <a:rPr lang="ru-RU" sz="4300" dirty="0"/>
              <a:t>1.4.2.4.2. по сопровождению профессионального самоопределения обучающихся на уровне СОО (в том числе обучающихся с ОВЗ)</a:t>
            </a:r>
          </a:p>
          <a:p>
            <a:r>
              <a:rPr lang="ru-RU" sz="4300" dirty="0"/>
              <a:t>1.4.2.4.3. по выбору профессии обучающимися на уровне СОО</a:t>
            </a:r>
          </a:p>
          <a:p>
            <a:r>
              <a:rPr lang="ru-RU" sz="4300" dirty="0"/>
              <a:t>1.4.2.4.4. по эффективности </a:t>
            </a:r>
            <a:r>
              <a:rPr lang="ru-RU" sz="4300" dirty="0" err="1"/>
              <a:t>профориентационной</a:t>
            </a:r>
            <a:r>
              <a:rPr lang="ru-RU" sz="4300" dirty="0"/>
              <a:t> работы в профильных классах и классах с УИОП</a:t>
            </a:r>
          </a:p>
          <a:p>
            <a:r>
              <a:rPr lang="ru-RU" sz="4300" dirty="0"/>
              <a:t>1.4.2.4.5. по успешности зачисления в вуз в соответствии с выбранным профилем</a:t>
            </a:r>
          </a:p>
          <a:p>
            <a:r>
              <a:rPr lang="ru-RU" sz="4300" dirty="0"/>
              <a:t>1.4.2.5.1. Наличие адресных рекомендаций, разработанных с учетом анализа результатов мониторинга показателей</a:t>
            </a:r>
          </a:p>
          <a:p>
            <a:r>
              <a:rPr lang="ru-RU" sz="4300" dirty="0"/>
              <a:t>1.4.2.5.2. Наличие рекомендаций по использованию успешных практик, разработанных с учетом анализа результатов мониторинга показателей</a:t>
            </a:r>
          </a:p>
          <a:p>
            <a:r>
              <a:rPr lang="ru-RU" sz="4300" dirty="0"/>
              <a:t>11.4.2.5.3. Наличие методических и иных материалов, разработанных с учетом анализа результатов мониторинга показателей</a:t>
            </a:r>
          </a:p>
          <a:p>
            <a:r>
              <a:rPr lang="ru-RU" sz="4300" dirty="0"/>
              <a:t>1.4.2.6.1. Проведение мероприятий, направленных на формирование у обучающихся позитивного отношения к профессионально-трудовой деятельности</a:t>
            </a:r>
          </a:p>
          <a:p>
            <a:r>
              <a:rPr lang="ru-RU" sz="4300" dirty="0"/>
              <a:t>1.4.2.6.2. Проведение </a:t>
            </a:r>
            <a:r>
              <a:rPr lang="ru-RU" sz="4300" dirty="0" err="1"/>
              <a:t>профориентационных</a:t>
            </a:r>
            <a:r>
              <a:rPr lang="ru-RU" sz="4300" dirty="0"/>
              <a:t> мероприятий совместно с учреждениями/предприятиями, образовательными организациями, центрами </a:t>
            </a:r>
            <a:r>
              <a:rPr lang="ru-RU" sz="4300" dirty="0" err="1"/>
              <a:t>профориентационной</a:t>
            </a:r>
            <a:r>
              <a:rPr lang="ru-RU" sz="4300" dirty="0"/>
              <a:t> работы, практической подготовки, в том числе с учетом межведомственного взаимодействия</a:t>
            </a:r>
          </a:p>
          <a:p>
            <a:r>
              <a:rPr lang="ru-RU" sz="4300" dirty="0"/>
              <a:t>1.4.2.6.3. Принятие мер по формированию профильных классов в образовательных организациях</a:t>
            </a:r>
          </a:p>
          <a:p>
            <a:r>
              <a:rPr lang="ru-RU" sz="4300" dirty="0"/>
              <a:t>1.4.2.6.4. Проведение мероприятий для </a:t>
            </a:r>
            <a:r>
              <a:rPr lang="ru-RU" sz="4300" dirty="0" err="1"/>
              <a:t>родителеи</a:t>
            </a:r>
            <a:r>
              <a:rPr lang="ru-RU" sz="4300" dirty="0"/>
              <a:t>̆ (законных </a:t>
            </a:r>
            <a:r>
              <a:rPr lang="ru-RU" sz="4300" dirty="0" err="1"/>
              <a:t>представителеи</a:t>
            </a:r>
            <a:r>
              <a:rPr lang="ru-RU" sz="4300" dirty="0"/>
              <a:t>̆) по вопросам </a:t>
            </a:r>
            <a:r>
              <a:rPr lang="ru-RU" sz="4300" dirty="0" err="1"/>
              <a:t>профессиональнои</a:t>
            </a:r>
            <a:r>
              <a:rPr lang="ru-RU" sz="4300" dirty="0"/>
              <a:t>̆ ориентации обучающихся </a:t>
            </a:r>
          </a:p>
          <a:p>
            <a:r>
              <a:rPr lang="ru-RU" sz="4300" dirty="0"/>
              <a:t>1.4.2.7.1. по выявлению предпочтений, обучающихся на уровне СОО в области профессиональной ориентации</a:t>
            </a:r>
          </a:p>
          <a:p>
            <a:r>
              <a:rPr lang="ru-RU" sz="4300" dirty="0"/>
              <a:t>1.4.2.7.2. по сопровождению профессионального самоопределения обучающихся на уровне СОО (в том числе обучающихся с ОВЗ)</a:t>
            </a:r>
          </a:p>
          <a:p>
            <a:r>
              <a:rPr lang="ru-RU" sz="4300" dirty="0"/>
              <a:t>1.4.2.7.3. по выбору профессии обучающимися на уровне СОО</a:t>
            </a:r>
          </a:p>
          <a:p>
            <a:r>
              <a:rPr lang="ru-RU" sz="4300" dirty="0"/>
              <a:t>1.4.2.7.4. по эффективности </a:t>
            </a:r>
            <a:r>
              <a:rPr lang="ru-RU" sz="4300" dirty="0" err="1"/>
              <a:t>профориентационной</a:t>
            </a:r>
            <a:r>
              <a:rPr lang="ru-RU" sz="4300" dirty="0"/>
              <a:t> работы в профильных классах и классах с УИОП .1.4.2.7.5. по успешности зачисления в вуз в соответствии с выбранным профилем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88"/>
            <a:ext cx="6614733" cy="573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884" y="-18550"/>
            <a:ext cx="2050742" cy="721408"/>
          </a:xfrm>
          <a:prstGeom prst="rect">
            <a:avLst/>
          </a:prstGeom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9107157" y="6181705"/>
            <a:ext cx="2676524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9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0"/>
            <a:ext cx="12249150" cy="2063749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  <a:tabLst>
                <a:tab pos="283845" algn="l"/>
              </a:tabLs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 </a:t>
            </a:r>
            <a:r>
              <a:rPr lang="ru-RU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8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ОЦЕНКА КАЧЕСТВА ОБРАЗОВАТЕЛЬНОЙ ДЕЯТЕЛЬНОСТИ</a:t>
            </a:r>
            <a:r>
              <a:rPr lang="ru-RU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включает реализацию систем: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088231" y="4884124"/>
            <a:ext cx="10448925" cy="847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4.Система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эффективности деятельности руководителей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образовательных учреждений;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088231" y="1534315"/>
            <a:ext cx="10448925" cy="847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обеспечения профессионального развития педагогических работников;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83406" y="2650918"/>
            <a:ext cx="10448925" cy="847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организации воспитания и социализации обучающихся;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83406" y="3767521"/>
            <a:ext cx="10448925" cy="847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мониторинга качества дошкольного образования.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900686"/>
            <a:ext cx="11747512" cy="5556250"/>
          </a:xfrm>
        </p:spPr>
        <p:txBody>
          <a:bodyPr numCol="2"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 учету педагогических работников, прошедших диагностику профессиональных дефицитов/предметных компетенций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педагогических работников, прошедших диагностику/самодиагностику профессиональных дефицитов.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педагогов, у которых выявлены дефициты в предметной области и методической компетенции, в области формирования читательской грамотности, математической грамотности, естественнонаучной грамотности, цифровой грамотности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Количество педагогов, у которых выявлены проф. дефициты на основе входной диагностики в программы ДПО (ЦНППМ в программах ПК), методической работы в ОО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Количество педагогов, прошедших диагностику профессиональных дефицитов в рамках процедуры корпоративного заказа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2.2.2.по повышению профессионального мастерства педагогических работников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педагогических работников, для которых составлены ИОМ на основе выявления профессиональных дефицитов и актуализации перспективных задач их профессиональной деятельности.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педагогических работников общеобразовательных организаций, прошедших повышение квалификации в ЦНППМ.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Количество педагогических работников, принявших участие в цикле мероприятий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ПрофСреда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Количество супервизоров / </a:t>
            </a:r>
            <a:r>
              <a:rPr lang="ru-RU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тьюторов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2.2.3 по осуществлению методической поддержки молодых педагогов/по реализации системы наставничества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педагогических работников в возрасте до 35 лет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педагогических работников в возрасте до 35 лет, участвующих в мероприятиях для данной категории работников (МППИ, круглогодичные школы для молодых педагогов и т.п.)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Количество педагогических работников в возрасте до 35 лет, принявших участие в Краевом конкурсе поддержки реализации проектов молодых педагогов.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Реализация в ОУ целевой модели наставничества педагогических работников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Индикатор: Да/нет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Количество педагогов, участвующих в программах наставничества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2.2.4 по реализации сетевого взаимодействия педагогов (методических объединений, профессиональных сообществ педагогов) на муниципальном уровне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педагогов, участвующих в работе методических объединениях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педагогов, участвующих в работе РМО, получивших адресную помощь.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Количество педагогов, включенных сетевые формы взаимодействия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2.2.5 по выявлению кадровых потребностей в ОО муниципалитетах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Наличие перечня вакансий на уровне ОО.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Индикатор: да/нет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педагогических работников, имеющих образование, соответствующее профилю преподаваемого учебного предмета.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300" y="179388"/>
            <a:ext cx="8588363" cy="668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обеспечения профессионального развития педагогических работников;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388" y="126427"/>
            <a:ext cx="320677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7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05" y="1006474"/>
            <a:ext cx="6709170" cy="728455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5250" y="104775"/>
            <a:ext cx="9344025" cy="7524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обеспечения профессионального развития педагогических работников;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417" y="104775"/>
            <a:ext cx="2956816" cy="707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4759" y="6410527"/>
            <a:ext cx="270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документ </a:t>
            </a:r>
            <a:endParaRPr lang="ru-RU" dirty="0"/>
          </a:p>
        </p:txBody>
      </p:sp>
      <p:sp>
        <p:nvSpPr>
          <p:cNvPr id="8" name="Стрелка вправо 7">
            <a:hlinkClick r:id="rId4" action="ppaction://hlinkfile"/>
          </p:cNvPr>
          <p:cNvSpPr/>
          <p:nvPr/>
        </p:nvSpPr>
        <p:spPr>
          <a:xfrm>
            <a:off x="11277600" y="6485655"/>
            <a:ext cx="723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43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6" y="977153"/>
            <a:ext cx="12087224" cy="5737412"/>
          </a:xfrm>
        </p:spPr>
        <p:txBody>
          <a:bodyPr numCol="2">
            <a:normAutofit fontScale="47500" lnSpcReduction="20000"/>
          </a:bodyPr>
          <a:lstStyle/>
          <a:p>
            <a:r>
              <a:rPr lang="ru-RU" sz="3000" dirty="0" smtClean="0"/>
              <a:t>2.2.2.1.1</a:t>
            </a:r>
            <a:r>
              <a:rPr lang="ru-RU" sz="3000" dirty="0"/>
              <a:t>. по выявлению кадровых потребностей в образовательных организациях муниципалитета</a:t>
            </a:r>
          </a:p>
          <a:p>
            <a:r>
              <a:rPr lang="ru-RU" sz="3000" dirty="0"/>
              <a:t>2.2.2.1.2. по развитию кадрового потенциала в образовательных организациях</a:t>
            </a:r>
          </a:p>
          <a:p>
            <a:r>
              <a:rPr lang="ru-RU" sz="3000" dirty="0"/>
              <a:t>2.2.2.1.3. по осуществлению профессиональной переподготовки по образовательным программам педагогической направленности</a:t>
            </a:r>
          </a:p>
          <a:p>
            <a:r>
              <a:rPr lang="ru-RU" sz="3000" dirty="0"/>
              <a:t>2.2.2.1.4. по поддержке молодых педагогов/реализации программ наставничества педагогических работников</a:t>
            </a:r>
          </a:p>
          <a:p>
            <a:r>
              <a:rPr lang="ru-RU" sz="3000" dirty="0" smtClean="0"/>
              <a:t>2.2.2.2.1</a:t>
            </a:r>
            <a:r>
              <a:rPr lang="ru-RU" sz="3000" dirty="0"/>
              <a:t>. по выявлению кадровых потребностей в образовательных организациях муниципалитета</a:t>
            </a:r>
          </a:p>
          <a:p>
            <a:r>
              <a:rPr lang="ru-RU" sz="3000" dirty="0"/>
              <a:t>2.2.2.2.2. по осуществлению профессиональной переподготовки по образовательным программам педагогической направленности</a:t>
            </a:r>
          </a:p>
          <a:p>
            <a:r>
              <a:rPr lang="ru-RU" sz="3000" dirty="0"/>
              <a:t>2.2.2.2.3. по поддержке молодых педагогов/реализации программ наставничества </a:t>
            </a:r>
            <a:r>
              <a:rPr lang="ru-RU" sz="3000" dirty="0" smtClean="0"/>
              <a:t>педагогических работников</a:t>
            </a:r>
          </a:p>
          <a:p>
            <a:r>
              <a:rPr lang="ru-RU" sz="3000" dirty="0" smtClean="0"/>
              <a:t>2.2.2.3.1. по выявлению кадровых потребностей в образовательных организациях муниципалитета</a:t>
            </a:r>
          </a:p>
          <a:p>
            <a:r>
              <a:rPr lang="ru-RU" sz="3000" dirty="0" smtClean="0"/>
              <a:t>2.2.2.3.2. по осуществлению профессиональной переподготовки по образовательным программам педагогической направленности</a:t>
            </a:r>
          </a:p>
          <a:p>
            <a:r>
              <a:rPr lang="ru-RU" sz="3000" dirty="0" smtClean="0"/>
              <a:t>2.2.2.3.3. по поддержке молодых педагогов/реализации программ наставничества педагогических работников:</a:t>
            </a:r>
          </a:p>
          <a:p>
            <a:r>
              <a:rPr lang="ru-RU" sz="3000" dirty="0" smtClean="0"/>
              <a:t>2.2.2.4.1. по выявлению кадровых потребностей в образовательных организациях муниципалитета</a:t>
            </a:r>
          </a:p>
          <a:p>
            <a:r>
              <a:rPr lang="ru-RU" sz="3000" dirty="0" smtClean="0"/>
              <a:t>2.2.2.4.2. по осуществлению профессиональной переподготовки по образовательным программам педагогической направленности</a:t>
            </a:r>
          </a:p>
          <a:p>
            <a:r>
              <a:rPr lang="ru-RU" sz="3000" dirty="0" smtClean="0"/>
              <a:t>2.2.2.4.3. по поддержке молодых педагогов/реализации программ наставничества педагогических работников</a:t>
            </a:r>
          </a:p>
          <a:p>
            <a:r>
              <a:rPr lang="ru-RU" sz="3000" dirty="0" smtClean="0"/>
              <a:t>2.2.2.5.1. Наличие адресных рекомендаций, разработанных с учетом анализа результатов мониторинга показателей</a:t>
            </a:r>
          </a:p>
          <a:p>
            <a:r>
              <a:rPr lang="ru-RU" sz="3000" dirty="0" smtClean="0"/>
              <a:t>2.2.2.5.2. Наличие рекомендаций по использованию успешных практик, разработанных с учетом анализа результатов мониторинга показателей</a:t>
            </a:r>
          </a:p>
          <a:p>
            <a:r>
              <a:rPr lang="ru-RU" sz="3000" dirty="0" smtClean="0"/>
              <a:t>2.2.2.5.3. Наличие методических и иных материалов, разработанных с учетом анализа результатов мониторинга показателей</a:t>
            </a:r>
          </a:p>
          <a:p>
            <a:r>
              <a:rPr lang="ru-RU" sz="3000" dirty="0" smtClean="0"/>
              <a:t>2.2.2.6.1. Принятие мер, направленных на помощь молодым педагогам, в том числе на развитие системы наставничества</a:t>
            </a:r>
          </a:p>
          <a:p>
            <a:r>
              <a:rPr lang="ru-RU" sz="3000" dirty="0" smtClean="0"/>
              <a:t>2.2.2.6.2. Принятие мер, направленных на устранение кадрового дефицита в образовательных организациях</a:t>
            </a:r>
          </a:p>
          <a:p>
            <a:r>
              <a:rPr lang="ru-RU" sz="3000" dirty="0" smtClean="0"/>
              <a:t>2.2.2.7.1. по выявлению кадровых потребностей в образовательных организациях муниципалитета</a:t>
            </a:r>
          </a:p>
          <a:p>
            <a:r>
              <a:rPr lang="ru-RU" sz="3000" dirty="0" smtClean="0"/>
              <a:t>2.2.2.7.2. по осуществлению профессиональной переподготовки по образовательным программам педагогической направленности</a:t>
            </a:r>
          </a:p>
          <a:p>
            <a:r>
              <a:rPr lang="ru-RU" sz="3000" dirty="0" smtClean="0"/>
              <a:t>2.2.2.7.3. по поддержке молодых педагогов/реализации программ наставничества педагогических работников</a:t>
            </a:r>
          </a:p>
          <a:p>
            <a:r>
              <a:rPr lang="ru-RU" sz="3000" dirty="0" smtClean="0"/>
              <a:t>2.2.3.1.1. Содействие региону в проведении мероприятий по информированию педагогического сообщества о новых тенденциях в сфере образования, задачах и требованиях к профессиональной компетентности педагогических работников</a:t>
            </a:r>
          </a:p>
          <a:p>
            <a:r>
              <a:rPr lang="ru-RU" sz="3000" dirty="0" smtClean="0"/>
              <a:t>2.2.3.1.2</a:t>
            </a:r>
            <a:r>
              <a:rPr lang="ru-RU" sz="3000" dirty="0"/>
              <a:t>. Содействие региону в повышении квалификации педагогических работников в рамках реализации приоритетных федеральных программ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776" y="80170"/>
            <a:ext cx="9277350" cy="7104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обеспечения профессионального развития педагогических работников;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409" y="80170"/>
            <a:ext cx="2050742" cy="721408"/>
          </a:xfrm>
          <a:prstGeom prst="rect">
            <a:avLst/>
          </a:prstGeo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107157" y="6181705"/>
            <a:ext cx="2676524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334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808913"/>
            <a:ext cx="11219329" cy="5368050"/>
          </a:xfrm>
        </p:spPr>
        <p:txBody>
          <a:bodyPr numCol="2"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2.3.1. по развитию социальных институтов воспитания.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школ, разработавших проекты РПВ (да/нет, ссылка на материалы)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школ муниципалитета, утвердивших РПВ (да/нет)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Количество школ муниципалитета, проведших экспертизу РПВ (да/нет)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2.3.2. по обновлению воспитательного процесса с учетом современных достижений науки и на основе отечественных традиций (гражданское воспитание, патриотическое воспитание и формирование российской идентичности, духовное и нравственное воспитание детей на основе российских традиционных ценностей и т.д.)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педагогов, прошедших подготовку по приоритетным направлениям воспитания и социализации обучающихся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реализованных программ, направленных на воспитание и социализацию обучающихся;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Количество	обучающихся	 (по уровням образования), охваченных программами, направленными на воспитание и социализацию обучающихся,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2.3.3 по развитию добровольчества (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1.Количество образовательных организаций, имеющих добровольческие (волонтерские) объединения (да/нет)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	доля обучающихся (по уровням образования), участвующих в добровольчестве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волонтерстве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2.3.4 по развитию детских общественных объединений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добровольческих (волонтерских) объединений, осуществляющих деятельность в образовательных организациях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обучающихся, вовлеченных в деятельность детских общественных объединений (РДШ, ЮИД,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Юнармия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другие).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2.3.5 по профилактике безнадзорности и правонарушений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несовершеннолетних, состоящих на всех видах учета (КДН, ОПДН,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внутришкольный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обучающихся (по уровням образования), принявших участие в индивидуальной профилактической работе (безнадзорность и правонарушения несовершеннолетних обучающихся)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Количество несовершеннолетних, повторно попавших на учет (все виды учета)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Количество несовершеннолетних, состоящих на (всех видах учетах) учете, охваченных дополнительным образованием.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Количество несовершеннолетних, охваченных дополнительным образованием.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Количество обучающихся, систематически (более 30%) пропускающих занятия без уважительной причины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2.3.6 по учету обучающихся, для которых русский язык не является родным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обучающихся с неродным русским языком.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обучающихся с неродным русским языком, охваченных мероприятиями по социальной и культурной адаптации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2.3.7 по эффективности деятельности педагогических работников по классному руководству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Наличие МО руководителей ШМО классных руководителей на муниципальном уровне.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Индикатор: да/нет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Наличие муниципальных МО (школ и т.п.) заместителей директоров по воспитательной работе.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Индикатор: да/нет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2.3.8 по учету несовершеннолетних обучающихся, охваченных различными формами деятельности в период каникулярного отдыха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обучающихся вовлеченных в различные формы деятельности в каникулярный период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471" y="81569"/>
            <a:ext cx="8704729" cy="6804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организации воспитания и социализации обучающихся;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34654"/>
            <a:ext cx="320677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57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377" y="875740"/>
            <a:ext cx="6693058" cy="593100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4471" y="81569"/>
            <a:ext cx="8704729" cy="6804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организации воспитания и социализации обучающихся;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193" y="54803"/>
            <a:ext cx="2956816" cy="707197"/>
          </a:xfrm>
          <a:prstGeom prst="rect">
            <a:avLst/>
          </a:prstGeom>
        </p:spPr>
      </p:pic>
      <p:sp>
        <p:nvSpPr>
          <p:cNvPr id="7" name="Стрелка вправо 6">
            <a:hlinkClick r:id="rId4" action="ppaction://hlinkfile"/>
          </p:cNvPr>
          <p:cNvSpPr/>
          <p:nvPr/>
        </p:nvSpPr>
        <p:spPr>
          <a:xfrm>
            <a:off x="10730752" y="6485655"/>
            <a:ext cx="723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44759" y="6410527"/>
            <a:ext cx="270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документ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56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758153"/>
            <a:ext cx="12120282" cy="6019165"/>
          </a:xfrm>
        </p:spPr>
        <p:txBody>
          <a:bodyPr numCol="2">
            <a:normAutofit fontScale="32500" lnSpcReduction="20000"/>
          </a:bodyPr>
          <a:lstStyle/>
          <a:p>
            <a:r>
              <a:rPr lang="ru-RU" sz="3100" dirty="0" smtClean="0"/>
              <a:t>1.Параметры оценивания компонента</a:t>
            </a:r>
          </a:p>
          <a:p>
            <a:r>
              <a:rPr lang="ru-RU" sz="3100" i="1" dirty="0" smtClean="0"/>
              <a:t>2.3.1.1.1</a:t>
            </a:r>
            <a:r>
              <a:rPr lang="ru-RU" sz="3100" i="1" dirty="0"/>
              <a:t>. по формированию ценностных ориентаций обучающихся</a:t>
            </a:r>
          </a:p>
          <a:p>
            <a:r>
              <a:rPr lang="ru-RU" sz="3100" dirty="0" smtClean="0"/>
              <a:t>2.Параметры оценивания компонента</a:t>
            </a:r>
          </a:p>
          <a:p>
            <a:r>
              <a:rPr lang="ru-RU" sz="3100" dirty="0" smtClean="0"/>
              <a:t>Наличие показателя/перечня показателей</a:t>
            </a:r>
          </a:p>
          <a:p>
            <a:r>
              <a:rPr lang="ru-RU" sz="3100" dirty="0" smtClean="0"/>
              <a:t>Соответствие показателей обоснованной цели</a:t>
            </a:r>
          </a:p>
          <a:p>
            <a:r>
              <a:rPr lang="ru-RU" sz="3100" dirty="0" smtClean="0"/>
              <a:t>Наличие неэффективных показателей и/или показателей с негативными последствиями</a:t>
            </a:r>
          </a:p>
          <a:p>
            <a:r>
              <a:rPr lang="ru-RU" sz="3100" dirty="0" smtClean="0"/>
              <a:t>Наличие описания методов сбора информации</a:t>
            </a:r>
          </a:p>
          <a:p>
            <a:r>
              <a:rPr lang="ru-RU" sz="3100" dirty="0" smtClean="0"/>
              <a:t>Репрезентативность выборки</a:t>
            </a:r>
          </a:p>
          <a:p>
            <a:r>
              <a:rPr lang="ru-RU" sz="3100" dirty="0" smtClean="0"/>
              <a:t>Наличие методики расчета показателей</a:t>
            </a:r>
          </a:p>
          <a:p>
            <a:r>
              <a:rPr lang="ru-RU" sz="3100" dirty="0" smtClean="0"/>
              <a:t>Использование информационных систем для сбора информации</a:t>
            </a:r>
          </a:p>
          <a:p>
            <a:r>
              <a:rPr lang="ru-RU" sz="3100" dirty="0" smtClean="0"/>
              <a:t>Наличие муниципальных показателей:</a:t>
            </a:r>
          </a:p>
          <a:p>
            <a:r>
              <a:rPr lang="ru-RU" sz="3100" i="1" dirty="0" smtClean="0"/>
              <a:t>2.3.1.2.1</a:t>
            </a:r>
            <a:r>
              <a:rPr lang="ru-RU" sz="3100" i="1" dirty="0"/>
              <a:t>. по оценке </a:t>
            </a:r>
            <a:r>
              <a:rPr lang="ru-RU" sz="3100" i="1" dirty="0" err="1"/>
              <a:t>сформированности</a:t>
            </a:r>
            <a:r>
              <a:rPr lang="ru-RU" sz="3100" i="1" dirty="0"/>
              <a:t> ценностных ориентаций</a:t>
            </a:r>
          </a:p>
          <a:p>
            <a:r>
              <a:rPr lang="ru-RU" sz="3100" dirty="0" smtClean="0"/>
              <a:t>3.Параметры оценивания компонента</a:t>
            </a:r>
          </a:p>
          <a:p>
            <a:r>
              <a:rPr lang="ru-RU" sz="3100" dirty="0" smtClean="0"/>
              <a:t>Наличие мониторинга показателей</a:t>
            </a:r>
          </a:p>
          <a:p>
            <a:r>
              <a:rPr lang="ru-RU" sz="3100" i="1" dirty="0" smtClean="0"/>
              <a:t>2.3.1.3.1</a:t>
            </a:r>
            <a:r>
              <a:rPr lang="ru-RU" sz="3100" i="1" dirty="0"/>
              <a:t>. по оценке </a:t>
            </a:r>
            <a:r>
              <a:rPr lang="ru-RU" sz="3100" i="1" dirty="0" err="1"/>
              <a:t>сформированности</a:t>
            </a:r>
            <a:r>
              <a:rPr lang="ru-RU" sz="3100" i="1" dirty="0"/>
              <a:t> ценностных ориентаций</a:t>
            </a:r>
          </a:p>
          <a:p>
            <a:r>
              <a:rPr lang="ru-RU" sz="3100" dirty="0" smtClean="0"/>
              <a:t>4.Параметры оценивания компонента</a:t>
            </a:r>
          </a:p>
          <a:p>
            <a:r>
              <a:rPr lang="ru-RU" sz="3100" dirty="0" smtClean="0"/>
              <a:t>Обобщение полученных данных</a:t>
            </a:r>
          </a:p>
          <a:p>
            <a:r>
              <a:rPr lang="ru-RU" sz="3100" dirty="0" smtClean="0"/>
              <a:t>Использование контекстных данных</a:t>
            </a:r>
          </a:p>
          <a:p>
            <a:r>
              <a:rPr lang="ru-RU" sz="3100" dirty="0" smtClean="0"/>
              <a:t>Интерпретация результатов и выводы в разрезе показателей</a:t>
            </a:r>
          </a:p>
          <a:p>
            <a:r>
              <a:rPr lang="ru-RU" sz="3100" dirty="0" smtClean="0"/>
              <a:t>Наличие анализа результатов мониторинга показателей:</a:t>
            </a:r>
          </a:p>
          <a:p>
            <a:r>
              <a:rPr lang="ru-RU" sz="3100" i="1" dirty="0" smtClean="0"/>
              <a:t>2.3.1.4.1</a:t>
            </a:r>
            <a:r>
              <a:rPr lang="ru-RU" sz="3100" i="1" dirty="0"/>
              <a:t>. по оценке </a:t>
            </a:r>
            <a:r>
              <a:rPr lang="ru-RU" sz="3100" i="1" dirty="0" err="1"/>
              <a:t>сформированности</a:t>
            </a:r>
            <a:r>
              <a:rPr lang="ru-RU" sz="3100" i="1" dirty="0"/>
              <a:t> ценностных ориентаций</a:t>
            </a:r>
          </a:p>
          <a:p>
            <a:r>
              <a:rPr lang="ru-RU" sz="3100" dirty="0"/>
              <a:t>5. Параметры оценивания компонента</a:t>
            </a:r>
          </a:p>
          <a:p>
            <a:r>
              <a:rPr lang="ru-RU" sz="3100" dirty="0"/>
              <a:t>Адресность рекомендаций относительно выявленной проблемы</a:t>
            </a:r>
          </a:p>
          <a:p>
            <a:r>
              <a:rPr lang="ru-RU" sz="3100" i="1" dirty="0"/>
              <a:t>2.3.1.5.1. Наличие адресных рекомендаций, разработанных с учетом анализа результатов мониторинга показателей</a:t>
            </a:r>
          </a:p>
          <a:p>
            <a:r>
              <a:rPr lang="ru-RU" sz="3100" i="1" dirty="0" smtClean="0"/>
              <a:t>2.3.1.5.2</a:t>
            </a:r>
            <a:r>
              <a:rPr lang="ru-RU" sz="3100" i="1" dirty="0"/>
              <a:t>. Наличие рекомендаций по использованию успешных практик, разработанных с учетом анализа результатов мониторинга </a:t>
            </a:r>
            <a:r>
              <a:rPr lang="ru-RU" sz="3100" i="1" dirty="0" smtClean="0"/>
              <a:t>показателей</a:t>
            </a:r>
            <a:endParaRPr lang="ru-RU" sz="3100" i="1" dirty="0"/>
          </a:p>
          <a:p>
            <a:r>
              <a:rPr lang="ru-RU" sz="3100" i="1" dirty="0"/>
              <a:t>2.3.1.5.3. Наличие методических и иных материалов, разработанных с учетом анализа результатов мониторинга показателей</a:t>
            </a:r>
          </a:p>
          <a:p>
            <a:r>
              <a:rPr lang="ru-RU" sz="3100" dirty="0"/>
              <a:t>6. Параметры оценивания компонента</a:t>
            </a:r>
          </a:p>
          <a:p>
            <a:r>
              <a:rPr lang="ru-RU" sz="3100" dirty="0"/>
              <a:t>Описание специфики мер/мероприятий/ управленческих решений</a:t>
            </a:r>
          </a:p>
          <a:p>
            <a:r>
              <a:rPr lang="ru-RU" sz="3100" dirty="0"/>
              <a:t>Соответствие мероприятий, мер, управленческих решений актуальной проблематике</a:t>
            </a:r>
          </a:p>
          <a:p>
            <a:r>
              <a:rPr lang="ru-RU" sz="3100" dirty="0"/>
              <a:t>Деятельность вне решения задач конкретного управленческого цикла</a:t>
            </a:r>
          </a:p>
          <a:p>
            <a:r>
              <a:rPr lang="ru-RU" sz="3100" dirty="0"/>
              <a:t>2.3.1.6.1. Принятие мер по повышению уровня </a:t>
            </a:r>
            <a:r>
              <a:rPr lang="ru-RU" sz="3100" dirty="0" err="1"/>
              <a:t>сформированности</a:t>
            </a:r>
            <a:r>
              <a:rPr lang="ru-RU" sz="3100" dirty="0"/>
              <a:t> ценностных ориентаций обучающихся</a:t>
            </a:r>
          </a:p>
          <a:p>
            <a:r>
              <a:rPr lang="ru-RU" sz="3100" dirty="0"/>
              <a:t>7. Параметры оценивания компонента</a:t>
            </a:r>
          </a:p>
          <a:p>
            <a:r>
              <a:rPr lang="ru-RU" sz="3100" dirty="0"/>
              <a:t>Выявление динамики</a:t>
            </a:r>
          </a:p>
          <a:p>
            <a:r>
              <a:rPr lang="ru-RU" sz="3100" dirty="0"/>
              <a:t>Заключение об эффективности принятых мер</a:t>
            </a:r>
          </a:p>
          <a:p>
            <a:r>
              <a:rPr lang="ru-RU" sz="3100" dirty="0" smtClean="0"/>
              <a:t>Проведение </a:t>
            </a:r>
            <a:r>
              <a:rPr lang="ru-RU" sz="3100" dirty="0"/>
              <a:t>анализа эффективности принятых мер на основе повторного измерения показателей:</a:t>
            </a:r>
          </a:p>
          <a:p>
            <a:r>
              <a:rPr lang="ru-RU" sz="3100" dirty="0"/>
              <a:t>2.3.1.7.1. по оценке </a:t>
            </a:r>
            <a:r>
              <a:rPr lang="ru-RU" sz="3100" dirty="0" err="1"/>
              <a:t>сформированности</a:t>
            </a:r>
            <a:r>
              <a:rPr lang="ru-RU" sz="3100" dirty="0"/>
              <a:t> ценностных ориентаций</a:t>
            </a:r>
          </a:p>
          <a:p>
            <a:r>
              <a:rPr lang="ru-RU" sz="3100" dirty="0"/>
              <a:t>8. Параметры оценивания компонента</a:t>
            </a:r>
          </a:p>
          <a:p>
            <a:r>
              <a:rPr lang="ru-RU" sz="3100" dirty="0"/>
              <a:t>Наличие целей и задач</a:t>
            </a:r>
          </a:p>
          <a:p>
            <a:r>
              <a:rPr lang="ru-RU" sz="3100" dirty="0"/>
              <a:t>Обоснование целей и задач</a:t>
            </a:r>
          </a:p>
          <a:p>
            <a:r>
              <a:rPr lang="ru-RU" sz="3100" dirty="0"/>
              <a:t>Реалистичность целей и задач</a:t>
            </a:r>
          </a:p>
          <a:p>
            <a:r>
              <a:rPr lang="ru-RU" sz="3100" dirty="0" smtClean="0"/>
              <a:t>Наличие </a:t>
            </a:r>
            <a:r>
              <a:rPr lang="ru-RU" sz="3100" dirty="0"/>
              <a:t>муниципальных целей и задач:</a:t>
            </a:r>
          </a:p>
          <a:p>
            <a:r>
              <a:rPr lang="ru-RU" sz="3100" dirty="0"/>
              <a:t>2.3.2.1.1. по профилактике деструктивного поведения обучающихся</a:t>
            </a:r>
          </a:p>
          <a:p>
            <a:r>
              <a:rPr lang="ru-RU" sz="3100" dirty="0"/>
              <a:t>9.Параметры оценивания компонента</a:t>
            </a:r>
          </a:p>
          <a:p>
            <a:r>
              <a:rPr lang="ru-RU" sz="3100" dirty="0"/>
              <a:t>Наличие показателя/перечня показателей</a:t>
            </a:r>
          </a:p>
          <a:p>
            <a:r>
              <a:rPr lang="ru-RU" sz="3100" dirty="0" smtClean="0"/>
              <a:t>2.3.2.2.1</a:t>
            </a:r>
            <a:r>
              <a:rPr lang="ru-RU" sz="3100" dirty="0"/>
              <a:t>. по выявлению групп социального риска среди обучающихся</a:t>
            </a:r>
          </a:p>
          <a:p>
            <a:r>
              <a:rPr lang="ru-RU" sz="3100" dirty="0"/>
              <a:t>2.3.2.2.2. по учету обучающихся с деструктивными проявлениями</a:t>
            </a:r>
          </a:p>
          <a:p>
            <a:r>
              <a:rPr lang="ru-RU" sz="3100" dirty="0"/>
              <a:t>2.3.2.2.3. по профилактике деструктивного поведения обучающихся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471" y="81569"/>
            <a:ext cx="8704729" cy="6804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организации воспитания и социализации обучающихся;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432" y="36745"/>
            <a:ext cx="2050742" cy="7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527" y="365125"/>
            <a:ext cx="11160167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 2021 </a:t>
            </a:r>
            <a:r>
              <a:rPr lang="ru-RU" sz="3600" dirty="0" smtClean="0"/>
              <a:t>году отделом образования  </a:t>
            </a:r>
            <a:r>
              <a:rPr lang="ru-RU" sz="3600" dirty="0" smtClean="0"/>
              <a:t>были подготовлены следующие </a:t>
            </a:r>
            <a:r>
              <a:rPr lang="ru-RU" sz="3600" dirty="0" smtClean="0"/>
              <a:t> </a:t>
            </a:r>
            <a:r>
              <a:rPr lang="ru-RU" sz="3600" dirty="0" smtClean="0"/>
              <a:t>документы: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2676"/>
          </a:xfrm>
        </p:spPr>
        <p:txBody>
          <a:bodyPr numCol="2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МУНИЦИПАЛЬНАЯ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endParaRPr lang="ru-RU" sz="1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УПРАВЛЕНИЯ КАЧЕСТВОМ ОБРАЗОВАНИЯ </a:t>
            </a:r>
            <a:endParaRPr lang="ru-RU" sz="1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ПИРОВСКОМ МУНИЦИПАЛЬНОМ ОКРУГЕ</a:t>
            </a:r>
            <a:endParaRPr lang="ru-RU" sz="12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action="ppaction://hlinkfile"/>
              </a:rPr>
              <a:t>ПРОСМОТРЕТЬ</a:t>
            </a: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ПРИЛОЖЕНИЕ № 1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МУНИЦИПАЛЬНОЙ ПРОГРАММЕ УКО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 action="ppaction://hlinkfile"/>
              </a:rPr>
              <a:t>ПРОСМОТРЕТЬ</a:t>
            </a: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ПРИЛОЖЕНИЕ №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МУНИЦИПАЛЬНОЙ ПРОГРАММЕ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УКО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 action="ppaction://hlinkfile"/>
              </a:rPr>
              <a:t>ПРОСМОТРЕТЬ</a:t>
            </a: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4.ПРИЛОЖЕНИЕ №3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МУНЦИПАЛЬНОЙ ПРОГРАММЕ УКО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 («дорожная карта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 по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системы выявления, поддержки и развития способностей и талантов у детей и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молодежи 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Пировском муниципальном округе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2022-2024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годы)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 action="ppaction://hlinkfile"/>
              </a:rPr>
              <a:t>ПРОСМОТРЕТЬ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ДОРОЖНАЯ КАРТА (ПЛАН МЕРОПРИЯТИЙ)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СОВЕРШЕНСТВОВАНИЮ МЕХАНИЗМОВ УПРАВЛЕНИЯ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КАЧЕСТВОМ ОБРАЗОВАНИЯ В ПИРОВСКОМ МУНИЦИПАЛЬНОМ ОКРУГЕ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 action="ppaction://hlinkfile"/>
              </a:rPr>
              <a:t>ПРОСМОТРЕТЬ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ru-RU" sz="9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38200" y="3550722"/>
            <a:ext cx="10431483" cy="1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hlinkClick r:id="rId6" action="ppaction://hlinkfile"/>
          </p:cNvPr>
          <p:cNvCxnSpPr/>
          <p:nvPr/>
        </p:nvCxnSpPr>
        <p:spPr>
          <a:xfrm>
            <a:off x="838200" y="5106390"/>
            <a:ext cx="10609613" cy="23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98275" y="1690688"/>
            <a:ext cx="47502" cy="49119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1" b="89901" l="9934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39" y="5172942"/>
            <a:ext cx="1685058" cy="16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90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05" y="893295"/>
            <a:ext cx="11846859" cy="5525433"/>
          </a:xfrm>
        </p:spPr>
        <p:txBody>
          <a:bodyPr numCol="2">
            <a:noAutofit/>
          </a:bodyPr>
          <a:lstStyle/>
          <a:p>
            <a:r>
              <a:rPr lang="ru-RU" sz="1200" dirty="0"/>
              <a:t>10. Параметры оценивания компонента</a:t>
            </a:r>
          </a:p>
          <a:p>
            <a:r>
              <a:rPr lang="ru-RU" sz="1200" dirty="0"/>
              <a:t>Наличие мониторинга показателей</a:t>
            </a:r>
          </a:p>
          <a:p>
            <a:r>
              <a:rPr lang="ru-RU" sz="1200" dirty="0"/>
              <a:t>Наличие сведений о сроках проведения мониторинга показателей</a:t>
            </a:r>
          </a:p>
          <a:p>
            <a:r>
              <a:rPr lang="ru-RU" sz="1200" dirty="0"/>
              <a:t>Наличие мониторинга показателей (мониторинг по неэффективным показателям и/или показателям с негативными последствиями не учитывается):</a:t>
            </a:r>
          </a:p>
          <a:p>
            <a:r>
              <a:rPr lang="ru-RU" sz="1200" dirty="0"/>
              <a:t>2.3.2.3.1. по выявлению групп социального риска среди обучающихся</a:t>
            </a:r>
          </a:p>
          <a:p>
            <a:r>
              <a:rPr lang="ru-RU" sz="1200" dirty="0"/>
              <a:t>2.3.2.3.2. по учету обучающихся с деструктивными проявлениями</a:t>
            </a:r>
          </a:p>
          <a:p>
            <a:r>
              <a:rPr lang="ru-RU" sz="1200" dirty="0"/>
              <a:t>2.3.2.3.3. по профилактике деструктивного поведения обучающихся</a:t>
            </a:r>
          </a:p>
          <a:p>
            <a:r>
              <a:rPr lang="ru-RU" sz="1200" dirty="0"/>
              <a:t>11.Параметры оценивания компонента</a:t>
            </a:r>
          </a:p>
          <a:p>
            <a:r>
              <a:rPr lang="ru-RU" sz="1200" dirty="0"/>
              <a:t>Обобщение полученных данных</a:t>
            </a:r>
          </a:p>
          <a:p>
            <a:r>
              <a:rPr lang="ru-RU" sz="1200" dirty="0"/>
              <a:t>Использование контекстных данных</a:t>
            </a:r>
          </a:p>
          <a:p>
            <a:r>
              <a:rPr lang="ru-RU" sz="1200" dirty="0"/>
              <a:t>Интерпретация результатов и выводы в разрезе показателей</a:t>
            </a:r>
          </a:p>
          <a:p>
            <a:r>
              <a:rPr lang="ru-RU" sz="1200" dirty="0"/>
              <a:t>Наличие анализа результатов мониторинга показателей:</a:t>
            </a:r>
          </a:p>
          <a:p>
            <a:r>
              <a:rPr lang="ru-RU" sz="1200" dirty="0"/>
              <a:t>2.3.2.4.1. по выявлению групп социального риска среди обучающихся</a:t>
            </a:r>
          </a:p>
          <a:p>
            <a:r>
              <a:rPr lang="ru-RU" sz="1200" dirty="0"/>
              <a:t>2.3.2.4.2. по учету обучающихся с деструктивными проявлениями</a:t>
            </a:r>
          </a:p>
          <a:p>
            <a:r>
              <a:rPr lang="ru-RU" sz="1200" dirty="0"/>
              <a:t>2.3.2.4.3. по профилактике деструктивного поведения обучающихся</a:t>
            </a:r>
          </a:p>
          <a:p>
            <a:r>
              <a:rPr lang="ru-RU" sz="1200" dirty="0"/>
              <a:t>12.Параметры оценивания компонента</a:t>
            </a:r>
          </a:p>
          <a:p>
            <a:r>
              <a:rPr lang="ru-RU" sz="1200" dirty="0"/>
              <a:t>Адресность рекомендаций относительно выявленной проблемы</a:t>
            </a:r>
          </a:p>
          <a:p>
            <a:r>
              <a:rPr lang="ru-RU" sz="1200" dirty="0"/>
              <a:t>2.3.2.5.1. Наличие адресных рекомендаций, разработанных с учетом анализа результатов мониторинга показателей</a:t>
            </a:r>
          </a:p>
          <a:p>
            <a:r>
              <a:rPr lang="ru-RU" sz="1200" dirty="0"/>
              <a:t>2.3.2.5.2. Наличие рекомендаций по использованию успешных практик, разработанных с учетом анализа результатов мониторинга показателей</a:t>
            </a:r>
          </a:p>
          <a:p>
            <a:r>
              <a:rPr lang="ru-RU" sz="1200" dirty="0"/>
              <a:t>2.3.2.5.3. Наличие методических и иных материалов, разработанных с учетом анализа результатов мониторинга показателей</a:t>
            </a:r>
          </a:p>
          <a:p>
            <a:r>
              <a:rPr lang="ru-RU" sz="1200" dirty="0"/>
              <a:t>13.Параметры оценивания компонента</a:t>
            </a:r>
          </a:p>
          <a:p>
            <a:r>
              <a:rPr lang="ru-RU" sz="1200" dirty="0"/>
              <a:t>Описание специфики мер/мероприятий/ управленческих решений</a:t>
            </a:r>
          </a:p>
          <a:p>
            <a:r>
              <a:rPr lang="ru-RU" sz="1200" dirty="0"/>
              <a:t>Соответствие мероприятий, мер, управленческих решений актуальной проблематике</a:t>
            </a:r>
          </a:p>
          <a:p>
            <a:r>
              <a:rPr lang="ru-RU" sz="1200" dirty="0"/>
              <a:t>Деятельность вне решения задач конкретного управленческого </a:t>
            </a:r>
            <a:r>
              <a:rPr lang="ru-RU" sz="1200" dirty="0" smtClean="0"/>
              <a:t>цикла</a:t>
            </a:r>
            <a:endParaRPr lang="ru-RU" sz="1200" dirty="0"/>
          </a:p>
          <a:p>
            <a:r>
              <a:rPr lang="ru-RU" sz="1200" dirty="0"/>
              <a:t>2.3.2.6.1. Принятие мер в группах социального риска среди обучающихся</a:t>
            </a:r>
          </a:p>
          <a:p>
            <a:r>
              <a:rPr lang="ru-RU" sz="1200" dirty="0"/>
              <a:t>2.3.2.6.2. Принятие мер в отношении обучающихся с деструктивными проявлениями</a:t>
            </a:r>
          </a:p>
          <a:p>
            <a:r>
              <a:rPr lang="ru-RU" sz="1200" dirty="0"/>
              <a:t>2.3.2.6.3. Принятие мер профилактики деструктивного поведения обучающихся</a:t>
            </a:r>
          </a:p>
          <a:p>
            <a:r>
              <a:rPr lang="ru-RU" sz="1200" dirty="0"/>
              <a:t>14. Параметры оценивания компонента</a:t>
            </a:r>
          </a:p>
          <a:p>
            <a:r>
              <a:rPr lang="ru-RU" sz="1200" dirty="0"/>
              <a:t>Выявление динамики</a:t>
            </a:r>
          </a:p>
          <a:p>
            <a:r>
              <a:rPr lang="ru-RU" sz="1200" dirty="0"/>
              <a:t>Заключение об эффективности принятых мер</a:t>
            </a:r>
          </a:p>
          <a:p>
            <a:r>
              <a:rPr lang="ru-RU" sz="1200" dirty="0" smtClean="0"/>
              <a:t>Проведение </a:t>
            </a:r>
            <a:r>
              <a:rPr lang="ru-RU" sz="1200" dirty="0"/>
              <a:t>анализа эффективности принятых мер на основе повторного измерения показателей:</a:t>
            </a:r>
          </a:p>
          <a:p>
            <a:r>
              <a:rPr lang="ru-RU" sz="1200" dirty="0"/>
              <a:t>2.3.2.7.1. по выявлению групп социального риска среди обучающихся</a:t>
            </a:r>
          </a:p>
          <a:p>
            <a:r>
              <a:rPr lang="ru-RU" sz="1200" dirty="0"/>
              <a:t>2.3.2.7.2. по учету обучающихся с деструктивными проявлениями</a:t>
            </a:r>
          </a:p>
          <a:p>
            <a:r>
              <a:rPr lang="ru-RU" sz="1200" dirty="0"/>
              <a:t>2.3.2.7.3. по профилактике деструктивного поведения обучающихся</a:t>
            </a:r>
          </a:p>
          <a:p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471" y="81569"/>
            <a:ext cx="8704729" cy="6804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организации воспитания и социализации обучающихся;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tabLst>
                <a:tab pos="283845" algn="l"/>
              </a:tabLst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432" y="36745"/>
            <a:ext cx="2050742" cy="721408"/>
          </a:xfrm>
          <a:prstGeom prst="rect">
            <a:avLst/>
          </a:prstGeom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9107157" y="6181705"/>
            <a:ext cx="2676524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04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04" y="808913"/>
            <a:ext cx="11869270" cy="5905652"/>
          </a:xfrm>
        </p:spPr>
        <p:txBody>
          <a:bodyPr numCol="2">
            <a:normAutofit fontScale="25000" lnSpcReduction="20000"/>
          </a:bodyPr>
          <a:lstStyle/>
          <a:p>
            <a:r>
              <a:rPr lang="ru-RU" sz="3600" b="1" dirty="0"/>
              <a:t>2.4.1. по качеству образовательных программ дошкольного образования</a:t>
            </a:r>
            <a:endParaRPr lang="ru-RU" sz="3600" dirty="0"/>
          </a:p>
          <a:p>
            <a:r>
              <a:rPr lang="ru-RU" sz="3600" dirty="0"/>
              <a:t>1. Количество ДОО муниципалитета, ООП/ОП ДОО которых прошли экспертизу на муниципальном/ региональном уровнях</a:t>
            </a:r>
          </a:p>
          <a:p>
            <a:r>
              <a:rPr lang="ru-RU" sz="3600" b="1" dirty="0"/>
              <a:t>2.4.2 по качеству содержания образовательной деятельности в ДОО (социально-коммуникативное развитие, познавательное развитие, речевое развитие, художественно-эстетическое развитие, физическое развитие)</a:t>
            </a:r>
            <a:endParaRPr lang="ru-RU" sz="3600" dirty="0"/>
          </a:p>
          <a:p>
            <a:r>
              <a:rPr lang="ru-RU" sz="3600" dirty="0"/>
              <a:t>1. Количество ДОО муниципалитета, проводящих мониторинг в рамках ВСОКО</a:t>
            </a:r>
          </a:p>
          <a:p>
            <a:r>
              <a:rPr lang="ru-RU" sz="3600" dirty="0"/>
              <a:t>2.Количество ДОО муниципалитета, включенных в различные формы методической работы по повышению качества содержания образовательной деятельности в ДОО муниципалитета</a:t>
            </a:r>
          </a:p>
          <a:p>
            <a:r>
              <a:rPr lang="ru-RU" sz="3600" b="1" dirty="0"/>
              <a:t>2.4.3 по качеству образовательных условий в ДОО (кадровые условия, развивающая предметно-пространственная среда, психолого-педагогические условия)</a:t>
            </a:r>
            <a:endParaRPr lang="ru-RU" sz="3600" dirty="0"/>
          </a:p>
          <a:p>
            <a:r>
              <a:rPr lang="ru-RU" sz="3600" dirty="0"/>
              <a:t>1. Количество ДОО муниципалитета, участвующих в муниципальном мониторинге оценки качества образовательных условий (кадры, РППС, психолого-педагогические условия)</a:t>
            </a:r>
          </a:p>
          <a:p>
            <a:r>
              <a:rPr lang="ru-RU" sz="3600" b="1" dirty="0"/>
              <a:t>2.4.3.1	Кадровые условия</a:t>
            </a:r>
            <a:endParaRPr lang="ru-RU" sz="3600" dirty="0"/>
          </a:p>
          <a:p>
            <a:r>
              <a:rPr lang="ru-RU" sz="3600" dirty="0"/>
              <a:t>1. Количество вакансий педагогических работников в ДОУ</a:t>
            </a:r>
          </a:p>
          <a:p>
            <a:r>
              <a:rPr lang="ru-RU" sz="3600" dirty="0"/>
              <a:t>2.Количество педагогических работников, имеющих соответствующий образовательный ценз</a:t>
            </a:r>
          </a:p>
          <a:p>
            <a:r>
              <a:rPr lang="ru-RU" sz="3600" dirty="0"/>
              <a:t>3.Количество педагогических работников, получивших дополнительное профессиональное образование за последние 3 года</a:t>
            </a:r>
          </a:p>
          <a:p>
            <a:r>
              <a:rPr lang="ru-RU" sz="3600" b="1" dirty="0"/>
              <a:t>2.4.3.2 Развивающая предметно-пространственная среда (РППС)</a:t>
            </a:r>
            <a:endParaRPr lang="ru-RU" sz="3600" dirty="0"/>
          </a:p>
          <a:p>
            <a:r>
              <a:rPr lang="ru-RU" sz="3600" dirty="0"/>
              <a:t>1.Количество ДОО муниципалитета, создавших содержательно-насыщенную, вариативную и полифункциональную РППС для освоения всех образовательных областей с учетом потребностей, возможностей, интересов и инициативы воспитанников как в групповых помещениях, так и вне их (да/нет)</a:t>
            </a:r>
          </a:p>
          <a:p>
            <a:r>
              <a:rPr lang="ru-RU" sz="3600" dirty="0"/>
              <a:t>2. Количество ДОО муниципалитета, предусматривающих создание РППС групповых помещений в соответствии с принципом </a:t>
            </a:r>
            <a:r>
              <a:rPr lang="ru-RU" sz="3600" dirty="0" err="1"/>
              <a:t>трансформируемости</a:t>
            </a:r>
            <a:r>
              <a:rPr lang="ru-RU" sz="3600" dirty="0"/>
              <a:t> и с учетом образовательной ситуации, в том числе с учетом меняющихся интересов и возможностей детей (да/нет)</a:t>
            </a:r>
          </a:p>
          <a:p>
            <a:r>
              <a:rPr lang="ru-RU" sz="3600" dirty="0"/>
              <a:t>3. Количество ДОО муниципалитета, имеющих в групповых помещениях пространства для отдыха и уединения детей в течение дня (да/нет)</a:t>
            </a:r>
          </a:p>
          <a:p>
            <a:r>
              <a:rPr lang="ru-RU" sz="3600" b="1" dirty="0"/>
              <a:t>2.4.3.3 Психолого-педагогические условия</a:t>
            </a:r>
            <a:endParaRPr lang="ru-RU" sz="3600" dirty="0"/>
          </a:p>
          <a:p>
            <a:r>
              <a:rPr lang="ru-RU" sz="3600" dirty="0"/>
              <a:t>1. Количество ДОО муниципалитета, в которых обеспечено структурирование образовательного процесса </a:t>
            </a:r>
          </a:p>
          <a:p>
            <a:r>
              <a:rPr lang="ru-RU" sz="3600" dirty="0"/>
              <a:t>2.Количество ДОО муниципалитета, в ООП которых отражены возрастные характеристики развития воспитанников, личностно-развивающий и гуманистический характер взаимодействия взрослых и детей; предусмотрена регулярная педагогическая работа, нацеленная на изучение развития воспитанников по всем образовательным областям, выявление индивидуальных особенностей каждого ребенка, его потребностей, возможностей, динамики развития</a:t>
            </a:r>
          </a:p>
          <a:p>
            <a:endParaRPr lang="ru-RU" sz="3600" b="1" dirty="0" smtClean="0"/>
          </a:p>
          <a:p>
            <a:endParaRPr lang="ru-RU" sz="3600" b="1" dirty="0"/>
          </a:p>
          <a:p>
            <a:endParaRPr lang="ru-RU" sz="3600" b="1" dirty="0" smtClean="0"/>
          </a:p>
          <a:p>
            <a:r>
              <a:rPr lang="ru-RU" sz="3600" b="1" dirty="0" smtClean="0"/>
              <a:t>2.4.3.4 </a:t>
            </a:r>
            <a:r>
              <a:rPr lang="ru-RU" sz="3600" b="1" dirty="0"/>
              <a:t>Качество реализации адаптированных основных образовательных программ в ДОО</a:t>
            </a:r>
            <a:endParaRPr lang="ru-RU" sz="3600" dirty="0"/>
          </a:p>
          <a:p>
            <a:r>
              <a:rPr lang="ru-RU" sz="3600" dirty="0"/>
              <a:t>1. Количество ДОО, разработавших и утвердивших модель инклюзивного образования на уровне ДОО (да/нет, ссылка на материалы)</a:t>
            </a:r>
          </a:p>
          <a:p>
            <a:r>
              <a:rPr lang="ru-RU" sz="3600" dirty="0"/>
              <a:t>2. Количество ДОО, создавших условия для получения дошкольного образования детьми с ОВЗ и (или) инвалидностью (да/нет)</a:t>
            </a:r>
          </a:p>
          <a:p>
            <a:r>
              <a:rPr lang="ru-RU" sz="3600" dirty="0"/>
              <a:t>3. Количество педагогических работников, сопровождающих детей с ОВЗ и (или) инвалидностью и имеющих соответствующее образование и (или) курсовую подготовку для работы с детьми с ОВЗ и (или) инвалидностью</a:t>
            </a:r>
          </a:p>
          <a:p>
            <a:r>
              <a:rPr lang="ru-RU" sz="3600" dirty="0"/>
              <a:t>4. Количество ДОО муниципалитета, имеющих детей с ОВЗ и (или) инвалидностью, разработавших и утвердивших АООП в соответствии с заключениями ПМПК</a:t>
            </a:r>
          </a:p>
          <a:p>
            <a:r>
              <a:rPr lang="ru-RU" sz="3600" b="1" dirty="0"/>
              <a:t>2.4.5 по качеству взаимодействия с семьей (участие семьи в образовательной деятельности, удовлетворённость семьи образовательными услугами, индивидуальная поддержка развития детей в семье)</a:t>
            </a:r>
            <a:endParaRPr lang="ru-RU" sz="3600" dirty="0"/>
          </a:p>
          <a:p>
            <a:r>
              <a:rPr lang="ru-RU" sz="3600" dirty="0"/>
              <a:t>1. Общее количество семей / из них семей, удовлетворенных образовательными услугами</a:t>
            </a:r>
          </a:p>
          <a:p>
            <a:r>
              <a:rPr lang="ru-RU" sz="3600" dirty="0"/>
              <a:t>2.Количество ДОО муниципалитета, проводящих мониторинг включения семей воспитанников в образовательную деятельность ДОО, в рамках ВСОКО (да/нет)</a:t>
            </a:r>
          </a:p>
          <a:p>
            <a:r>
              <a:rPr lang="ru-RU" sz="3600" dirty="0"/>
              <a:t>3. Наличие консультационных пунктов, созданных на базе ДОО с целью оказания родителям детей дошкольного возраста консультативную, методическую и психолого-педагогическую помощь по отношению к показателю нацпроекта «Образование» (да/нет, ссылка на материалы)</a:t>
            </a:r>
          </a:p>
          <a:p>
            <a:r>
              <a:rPr lang="ru-RU" sz="3600" b="1" dirty="0"/>
              <a:t>2.4.6 по обеспечению здоровья, безопасности и качества услуг по присмотру и уходу</a:t>
            </a:r>
            <a:endParaRPr lang="ru-RU" sz="3600" dirty="0"/>
          </a:p>
          <a:p>
            <a:r>
              <a:rPr lang="ru-RU" sz="3600" dirty="0"/>
              <a:t>1.Количество ДОО муниципалитета, в которых разработан комплекс организационно-профилактических мероприятий, обеспечивающих пожарную безопасность, охрану труда, технику безопасности, антитеррористическую безопасность (да/нет, ссылка на материалы)</a:t>
            </a:r>
          </a:p>
          <a:p>
            <a:r>
              <a:rPr lang="ru-RU" sz="3600" dirty="0"/>
              <a:t>2. Количество ДОО муниципалитета, в которых разработан комплекс организационно-профилактических мероприятий, обеспечивающих сохранение здоровья воспитанников (да/нет, ссылка на материалы)</a:t>
            </a:r>
          </a:p>
          <a:p>
            <a:r>
              <a:rPr lang="ru-RU" sz="3600" dirty="0"/>
              <a:t>3. Количество ДОО муниципалитета, в которых разработан комплекс организационно-профилактических мероприятий, обеспечивающих качество организации присмотра и ухода (да/нет, ссылка на материалы)</a:t>
            </a:r>
          </a:p>
          <a:p>
            <a:r>
              <a:rPr lang="ru-RU" sz="3600" b="1" dirty="0"/>
              <a:t>2.4.7. по качеству управления в ДОО</a:t>
            </a:r>
            <a:endParaRPr lang="ru-RU" sz="3600" dirty="0"/>
          </a:p>
          <a:p>
            <a:r>
              <a:rPr lang="ru-RU" sz="3600" dirty="0"/>
              <a:t>1.Наличие в ДОУ разработанных и утвержденных ВСОКО, (да/нет)</a:t>
            </a:r>
          </a:p>
          <a:p>
            <a:r>
              <a:rPr lang="ru-RU" sz="3600" dirty="0"/>
              <a:t>2.Количество ДОУ, проводящих мониторинг в рамках ВСОКО, (да/нет)</a:t>
            </a:r>
          </a:p>
          <a:p>
            <a:r>
              <a:rPr lang="ru-RU" sz="3600" dirty="0"/>
              <a:t>3.Количество ДОО муниципалитета, осуществляющих анализ результатов мониторинга в рамках ВСОКО с выявлением факторов, влияющих на результаты мониторинга (да/нет, ссылка на материалы)</a:t>
            </a:r>
          </a:p>
          <a:p>
            <a:r>
              <a:rPr lang="ru-RU" sz="3600" dirty="0"/>
              <a:t>4. Количество ДОО муниципалитета, составляющих адресные рекомендации по результатам проведенного мониторинга в рамках ВСОКО (да/нет, ссылка на материалы)</a:t>
            </a:r>
          </a:p>
          <a:p>
            <a:r>
              <a:rPr lang="ru-RU" sz="3600" dirty="0"/>
              <a:t>5. Наличие в муниципалитете рекомендаций по использованию успешных практик, разработанных с учетом анализа результатов мониторинга </a:t>
            </a:r>
            <a:r>
              <a:rPr lang="ru-RU" sz="3600" dirty="0" smtClean="0"/>
              <a:t>показателей. Индикатор</a:t>
            </a:r>
            <a:r>
              <a:rPr lang="ru-RU" sz="3600" dirty="0"/>
              <a:t>: да/нет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49"/>
            <a:ext cx="8713694" cy="711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34654"/>
            <a:ext cx="320677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4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18" y="973977"/>
            <a:ext cx="8014241" cy="91987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749"/>
            <a:ext cx="9152965" cy="747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184" y="152907"/>
            <a:ext cx="2956816" cy="707197"/>
          </a:xfrm>
          <a:prstGeom prst="rect">
            <a:avLst/>
          </a:prstGeom>
        </p:spPr>
      </p:pic>
      <p:sp>
        <p:nvSpPr>
          <p:cNvPr id="6" name="Стрелка вправо 5">
            <a:hlinkClick r:id="rId5" action="ppaction://hlinkfile"/>
          </p:cNvPr>
          <p:cNvSpPr/>
          <p:nvPr/>
        </p:nvSpPr>
        <p:spPr>
          <a:xfrm>
            <a:off x="10730752" y="6485655"/>
            <a:ext cx="723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44759" y="6410527"/>
            <a:ext cx="270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документ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462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05" y="941294"/>
            <a:ext cx="11676529" cy="540571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1.Параметры оценивания компонента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описания конкретных мер/мероприятий/ управленческих решений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специфики муниципалитета при реализации мер/мероприятий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сроков проведения мероприятий, реализации мер и управленческих решений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мероприятий региональному комплексу мер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вне решения задач конкретного управленческого цикла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2.4.1.1.1. Содействие региону в реализации мер, направленных на повышение качества образовательных программ дошкольного образования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2.4.1.1.2. Содействие региону в реализации мер, направленных на профессиональное развитие педагогических работников дошкольного образования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2.4.1.1.3. Содействие региону в реализации мер, направленных на повышение качества образовательных условий в дошкольных образовательных организациях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2.4.1.1.4. Содействие региону в реализации мер, направленных на повышение качества дошкольного образования для детей с ОВЗ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2.4.1.1.5. Содействие региону в реализации мер, направленных на развитие механизмов управления качеством дошкольного образования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94259" cy="824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59" y="52315"/>
            <a:ext cx="2048434" cy="719390"/>
          </a:xfrm>
          <a:prstGeom prst="rect">
            <a:avLst/>
          </a:prstGeom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9107157" y="6181705"/>
            <a:ext cx="2676524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65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1194"/>
            <a:ext cx="12171479" cy="6166805"/>
          </a:xfrm>
        </p:spPr>
        <p:txBody>
          <a:bodyPr numCol="2"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2.1.1 по учету руководителей образовательных организаций, повысивших уровень профессиональных компетенций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Количество руководителей образовательных организаций, обладающих требуемым качеством профессиональной подготовки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Количество руководителей образовательных организаций, добровольно прошедших процедуру выявления профессиональных дефицитов.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Количество руководителей образовательных организаций, повысивших уровень профессиональных компетенций за текущий период. </a:t>
            </a:r>
            <a:endParaRPr lang="ru-RU" sz="29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Количество административно-управленческих работников, имеющих диплом о профессиональной переподготовке.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2.1.2 по достижению обучающимися планируемых результатов освоения ООП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Наличие в ОУ системы оценки качества образования (далее ВСОКО).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Наличие анализа результатов мониторинга эффективности деятельности ОО по достижению обучающимися образовательных результатов.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Наличие в МСОКО или в «Муниципальном мониторинге» по направлению образовательных результатов (специфических для МСО) разделов: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«качество образовательных результатов по базовой подготовке обучающихся»;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«Качество образовательных результатов по подготовке обучающихся высокого уровня»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Наличие управленческих решений по обобщенным результатам оценочных процедур обучающихся в ОУ, по выявленным тенденциям.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Количество выпускников, успешно прошедших ГИА по образовательным программам основного общего образования.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Количество выпускников ступени, не получивших аттестат об основном общем образовании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Количество выпускников, успешно прошедших ГИА по образовательным программам среднего общего образования (100%)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</a:t>
            </a:r>
            <a:r>
              <a:rPr lang="ru-R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Количесвто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выпускников, не получивших аттестат о среднем общем образовании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Реализация в образовательной организации дополнительных общеобразовательных программ на бюджетной основе.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Количество руководителей образовательных организаций, у которых определен уровень объективности результатов внешней оценки (количество оценочных процедур, в которых для данной ОО обнаружены признаки необъективности результатов (внешний индекс необъективности ОО);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8.. Количество медалистов, которые получили результаты ЕГЭ существенно ниже, чем требуемые для подтверждения медали (индекс не подтверждения медалистов);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Количество участников этой оценочной процедуры, находящихся в зоне риска за счет того, что в их ОО обнаружены признаки необъективности результатов (индекс необъективности оценочной процедуры) 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Наличие адресных рекомендаций руководителям ОО (управленческим командам ОО, РМО, узким специалистам) по результатам оценочных процедур обучающихся (относительно динамики ОР и выявленных тенденций по школам МСО).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2" y="84545"/>
            <a:ext cx="7378742" cy="606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06" y="0"/>
            <a:ext cx="320677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0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52" y="691194"/>
            <a:ext cx="12165895" cy="6274382"/>
          </a:xfrm>
        </p:spPr>
        <p:txBody>
          <a:bodyPr numCol="2">
            <a:normAutofit fontScale="40000" lnSpcReduction="20000"/>
          </a:bodyPr>
          <a:lstStyle/>
          <a:p>
            <a:r>
              <a:rPr lang="ru-RU" sz="3500" b="1" dirty="0"/>
              <a:t>2.1.3. по организации получения образования обучающимися с ОВЗ, детьми-инвалидами</a:t>
            </a:r>
          </a:p>
          <a:p>
            <a:r>
              <a:rPr lang="ru-RU" sz="3500" dirty="0"/>
              <a:t>1. Наличие специальных условий в образовательных организациях для получения образования обучающимися с ОВЗ, детьми-инвалидами.</a:t>
            </a:r>
          </a:p>
          <a:p>
            <a:r>
              <a:rPr lang="ru-RU" sz="3500" dirty="0"/>
              <a:t>2. Количество руководителей ОО, обеспечивших создание специальных условий для получения образования обучающимися с ОВЗ, детьми-инвалидами.</a:t>
            </a:r>
          </a:p>
          <a:p>
            <a:r>
              <a:rPr lang="ru-RU" sz="3500" dirty="0"/>
              <a:t>3. Наличие узких специалистов в ОО (психолог, логопед, дефектолог).</a:t>
            </a:r>
          </a:p>
          <a:p>
            <a:r>
              <a:rPr lang="ru-RU" sz="3500" dirty="0"/>
              <a:t>4. Наличие в школах адаптированных образовательных программ (далее АОП) или специальных индивидуальных программ развития (далее СИПР) для обучающихся с ОВЗ, детей-инвалидов. </a:t>
            </a:r>
          </a:p>
          <a:p>
            <a:r>
              <a:rPr lang="ru-RU" sz="3500" dirty="0"/>
              <a:t>5. Количество обучающихся с ОВЗ, детей-инвалидов в образовательных организациях МСО имеющих АОП/СИПР, </a:t>
            </a:r>
          </a:p>
          <a:p>
            <a:r>
              <a:rPr lang="ru-RU" sz="3500" b="1" dirty="0"/>
              <a:t>2.1.4 по формированию резерва управленческих кадров</a:t>
            </a:r>
          </a:p>
          <a:p>
            <a:r>
              <a:rPr lang="ru-RU" sz="3500" dirty="0"/>
              <a:t>1. Наличие в МСО механизма сопровождения профессионального развития участников резерва управленческих кадров. </a:t>
            </a:r>
          </a:p>
          <a:p>
            <a:r>
              <a:rPr lang="ru-RU" sz="3500" dirty="0"/>
              <a:t>2. Количество педагогических работников, прошедших программы ПК и ПП, а также сопутствующие мероприятия, предназначенные для резерва управленческих кадров на муниципальном, региональном уровне.</a:t>
            </a:r>
          </a:p>
          <a:p>
            <a:r>
              <a:rPr lang="ru-RU" sz="3500" b="1" dirty="0"/>
              <a:t>2.1.5. по обеспечению условий осуществления образовательной деятельности</a:t>
            </a:r>
          </a:p>
          <a:p>
            <a:r>
              <a:rPr lang="ru-RU" sz="3500" dirty="0"/>
              <a:t>1. Наличие в МСО системы работы с управленческим корпусом ОО по: </a:t>
            </a:r>
          </a:p>
          <a:p>
            <a:r>
              <a:rPr lang="ru-RU" sz="3500" dirty="0"/>
              <a:t> - устранению/минимизации предписаний контролирующих органов; </a:t>
            </a:r>
          </a:p>
          <a:p>
            <a:r>
              <a:rPr lang="ru-RU" sz="3500" dirty="0"/>
              <a:t>- разработку перспективных планов развития инфраструктуры образовательных организаций; </a:t>
            </a:r>
          </a:p>
          <a:p>
            <a:r>
              <a:rPr lang="ru-RU" sz="3500" dirty="0"/>
              <a:t>- обмен опытом и эффективными управленческими практиками по развитию образовательных сред.</a:t>
            </a:r>
          </a:p>
          <a:p>
            <a:r>
              <a:rPr lang="ru-RU" sz="3500" dirty="0"/>
              <a:t>2. Количество руководителей ОО в МСО, достигающих положительной динамики обеспечения кадровых, финансовых, материально-технических и других условий реализации основных образовательных программ.</a:t>
            </a:r>
          </a:p>
          <a:p>
            <a:r>
              <a:rPr lang="ru-RU" sz="3500" dirty="0"/>
              <a:t>3. Доля эффективных управленческих практик ОУ: </a:t>
            </a:r>
          </a:p>
          <a:p>
            <a:r>
              <a:rPr lang="ru-RU" sz="3500" dirty="0"/>
              <a:t>- вошедших в РАОП; </a:t>
            </a:r>
          </a:p>
          <a:p>
            <a:r>
              <a:rPr lang="ru-RU" sz="3500" dirty="0"/>
              <a:t>- получивших статус «практика продвинутого уровня»; </a:t>
            </a:r>
          </a:p>
          <a:p>
            <a:r>
              <a:rPr lang="ru-RU" sz="3500" dirty="0"/>
              <a:t>- получивших статус «практика высокого уровня»</a:t>
            </a:r>
          </a:p>
          <a:p>
            <a:r>
              <a:rPr lang="ru-RU" sz="3500" b="1" dirty="0"/>
              <a:t>2.1.6. по учету нагрузки педагогических работников</a:t>
            </a:r>
          </a:p>
          <a:p>
            <a:r>
              <a:rPr lang="ru-RU" sz="3500" dirty="0"/>
              <a:t> 1. Наличие в МСО системы учета нагрузки педагогических работников.</a:t>
            </a:r>
          </a:p>
          <a:p>
            <a:r>
              <a:rPr lang="ru-RU" sz="3500" b="1" dirty="0"/>
              <a:t>2.1.7 по реализации механизмов формирования и развития (оценки) профессиональных компетенций руководителей ОО на региональном и муниципальном уровнях</a:t>
            </a:r>
          </a:p>
          <a:p>
            <a:r>
              <a:rPr lang="ru-RU" sz="3500" dirty="0"/>
              <a:t>1. Наличие в МСО системы назначения руководителей ОО.</a:t>
            </a:r>
          </a:p>
          <a:p>
            <a:r>
              <a:rPr lang="ru-RU" sz="3500" dirty="0"/>
              <a:t>2. Наличие в МСО системы работы по формированию/развитию профессиональных компетенций руководителей (управленческих команд) ОО.</a:t>
            </a:r>
          </a:p>
          <a:p>
            <a:r>
              <a:rPr lang="ru-RU" sz="3500" dirty="0"/>
              <a:t>3. Количество руководителей ОО (управленческих команд), включенных в федеральные/ региональные мероприятия по вопросам управления качеством образования.</a:t>
            </a:r>
          </a:p>
          <a:p>
            <a:r>
              <a:rPr lang="ru-RU" sz="3500" dirty="0"/>
              <a:t>4. Количеств руководителей ОО (управленческих команд), прошедших региональные/федеральные стажировки по вопросам управления качеством образования. Индикатор: процент</a:t>
            </a:r>
          </a:p>
          <a:p>
            <a:r>
              <a:rPr lang="ru-RU" sz="3500" dirty="0"/>
              <a:t>5. Наличие ИОМ руководителей ОО. Индикатор: да/нет</a:t>
            </a:r>
          </a:p>
          <a:p>
            <a:r>
              <a:rPr lang="ru-RU" sz="3500" dirty="0"/>
              <a:t>6.Наличие форм сетевого взаимодействия (сотрудничества) между управленческими командами МСО (муниципальные, межмуниципальные).</a:t>
            </a:r>
          </a:p>
          <a:p>
            <a:r>
              <a:rPr lang="ru-RU" sz="3500" dirty="0"/>
              <a:t>7. Наличие мер в МСО, направленных на качественную (по полноте, эффективности) реализацию программ развития (антикризисных программ, школьных программ повышения КО).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2" y="84545"/>
            <a:ext cx="7378742" cy="60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4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33" y="268244"/>
            <a:ext cx="7804085" cy="12099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98602" cy="772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602" y="0"/>
            <a:ext cx="2956816" cy="707197"/>
          </a:xfrm>
          <a:prstGeom prst="rect">
            <a:avLst/>
          </a:prstGeom>
        </p:spPr>
      </p:pic>
      <p:sp>
        <p:nvSpPr>
          <p:cNvPr id="6" name="Стрелка вправо 5">
            <a:hlinkClick r:id="rId5" action="ppaction://hlinkfile"/>
          </p:cNvPr>
          <p:cNvSpPr/>
          <p:nvPr/>
        </p:nvSpPr>
        <p:spPr>
          <a:xfrm>
            <a:off x="10730752" y="6485655"/>
            <a:ext cx="723900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44759" y="6410527"/>
            <a:ext cx="270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Смотреть документ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743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3" y="1007352"/>
            <a:ext cx="11702998" cy="5218658"/>
          </a:xfrm>
        </p:spPr>
        <p:txBody>
          <a:bodyPr numCol="2">
            <a:normAutofit fontScale="32500" lnSpcReduction="20000"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ru-RU" sz="3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Параметры </a:t>
            </a:r>
            <a:r>
              <a:rPr lang="ru-RU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оценивания компонента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 принимаемых мер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описания конкретных мер/мероприятий/ управленческих решений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специфики муниципалитета при реализации мер/мероприятий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сроков проведения мероприятий, реализации мер и управленческих решений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мероприятий региональному комплексу мер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вне решения задач конкретного управленческого цикла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2.1.1.1.1. Содействие региону в проведении мероприятий, направленных на повышение качества управленческой деятельности в ОО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2.1.1.1.2. Содействие региону в проведении мероприятий, реализации мер и управленческих решений в рамках других управленческих направлений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Параметры оценивания компонента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принимаемых мер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описания конкретных мер/мероприятий/ управленческих решений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специфики муниципалитета при реализации мер/мероприятий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сроков проведения мероприятий, реализации мер и управленческих решений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мероприятий региональному комплексу мер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вне решения задач конкретного управленческого цикла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2.1.2.1.1. Содействие региону в реализации мер по формированию резерва управленческих кадров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2.1.2.1.2. Содействие региону в реализации системы назначения руководителей образовательных организаций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Параметры оценивания компонента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описания конкретных мер/мероприятий/ управленческих решений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 специфики муниципалитета при реализации мер/мероприятий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сроков проведения мероприятий, реализации мер и управленческих решений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мероприятий региональному комплексу мер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вне решения задач конкретного управленческого цикла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2.2.1.1.1. Содействие региону в реализации мер, направленных на создание и функционирование центров непрерывного повышения профессионального мастерства педагогических работников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2.2.1.1.2. Содействие региону в реализации мер по развитию «горизонтального обучения», наставничества и </a:t>
            </a:r>
            <a:r>
              <a:rPr lang="ru-RU" sz="3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менторства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2.2.1.1.3. Содействие региону в реализации мер по вовлечению педагогов в экспертную деятельность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2.2.1.1.4. Содействие региону в проведении мероприятий, направленных на обновление дополнительных профессиональных программ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2.2.1.1.5. Содействие региону в реализации мер по развитию цифровой образовательной среды дополнительного профессионального образования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24"/>
            <a:ext cx="9827788" cy="80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272" y="113128"/>
            <a:ext cx="2048434" cy="71939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>
            <a:stCxn id="3" idx="0"/>
            <a:endCxn id="3" idx="2"/>
          </p:cNvCxnSpPr>
          <p:nvPr/>
        </p:nvCxnSpPr>
        <p:spPr>
          <a:xfrm>
            <a:off x="5932182" y="1007352"/>
            <a:ext cx="0" cy="5218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0020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98" y="442452"/>
            <a:ext cx="9827604" cy="8108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Профессиональная подготовка руководителей; </a:t>
            </a:r>
            <a:r>
              <a:rPr lang="ru-RU" dirty="0" smtClean="0">
                <a:hlinkClick r:id="rId3" action="ppaction://hlinkfile"/>
              </a:rPr>
              <a:t>Пример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Выявление дефицитов руководителей; </a:t>
            </a:r>
            <a:r>
              <a:rPr lang="ru-RU" dirty="0" smtClean="0">
                <a:solidFill>
                  <a:srgbClr val="FF0000"/>
                </a:solidFill>
              </a:rPr>
              <a:t>Пример с сайта ОО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Проведение конкурса, для формирования кадрового резерва руководителей ОУ; </a:t>
            </a:r>
            <a:r>
              <a:rPr lang="ru-RU" dirty="0" smtClean="0">
                <a:hlinkClick r:id="rId4" action="ppaction://hlinkfile"/>
              </a:rPr>
              <a:t>Пример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 Формирование ВСОКО в ОУ;</a:t>
            </a:r>
          </a:p>
          <a:p>
            <a:pPr marL="514350" indent="-514350">
              <a:buAutoNum type="arabicPeriod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Работа в группах,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рассмотрение Порядка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мониторинга эффективности деятельности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руководителей образовательных учреждений Пировского муниципального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округа (в рамках августовского педагогического совета);</a:t>
            </a:r>
          </a:p>
          <a:p>
            <a:pPr marL="514350" indent="-514350">
              <a:buAutoNum type="arabicPeriod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Рассмотрение листов – опросников 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6465" y="1253290"/>
            <a:ext cx="467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03787" y="4011127"/>
            <a:ext cx="10550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5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678" y="175120"/>
            <a:ext cx="10515600" cy="16299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Предусматривается </a:t>
            </a:r>
            <a:r>
              <a:rPr lang="ru-RU" sz="3100" b="1" dirty="0"/>
              <a:t>два уровня организации оценочной деятельности: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2700" dirty="0"/>
              <a:t>- </a:t>
            </a:r>
            <a:r>
              <a:rPr lang="ru-RU" sz="2700" i="1" u="sng" dirty="0"/>
              <a:t>уровень образовательной организации;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- </a:t>
            </a:r>
            <a:r>
              <a:rPr lang="ru-RU" sz="2700" i="1" u="sng" dirty="0"/>
              <a:t>муниципальный уровень. </a:t>
            </a:r>
            <a:endParaRPr lang="ru-RU" sz="40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5" y="1805050"/>
            <a:ext cx="11720946" cy="4678877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28384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Направление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УПРАВЕНИЯ КАЧЕСТВОМ ОБРАЗОВАТЕЛЬНЫХ РЕЗУЛЬТАТОВ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включает реализацию систем:</a:t>
            </a:r>
            <a:endParaRPr lang="ru-RU" sz="2000" u="sng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1.Система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оценки качества подготовки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Система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работы со школами с низкими результатами обучения и (или) школами, функционирующими в неблагоприятных социальных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условиях;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Система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выявления, поддержки и развития способностей и талантов у детей 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молодёжи;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Система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по самоопределению и профессиональной ориентации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обучающихся. </a:t>
            </a:r>
          </a:p>
          <a:p>
            <a:pPr marL="0" indent="0" algn="just">
              <a:spcAft>
                <a:spcPts val="0"/>
              </a:spcAft>
              <a:buNone/>
              <a:tabLst>
                <a:tab pos="283845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Направление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ОЦЕНКА КАЧЕСТВА ОБРАЗОВАТЕЛЬНОЙ ДЕЯТЕЛЬНОСТИ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включает реализацию систем: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мониторинга эффективности руководителей образовательных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учреждений;</a:t>
            </a:r>
          </a:p>
          <a:p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Система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обеспечения профессионального развития педагогических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работников;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Система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воспитания и социализации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Система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мониторинга качества дошкольного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26571" y="4334494"/>
            <a:ext cx="11447813" cy="1187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0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Прозрачность МСОКО, формирование и наполнение вкладок на сайтах ОУ, Отдела образования.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992" r="12228" b="67177"/>
          <a:stretch/>
        </p:blipFill>
        <p:spPr>
          <a:xfrm>
            <a:off x="613693" y="1852551"/>
            <a:ext cx="9753465" cy="167405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25091" y="1690688"/>
            <a:ext cx="4536374" cy="660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4" t="13853" r="4054" b="44243"/>
          <a:stretch/>
        </p:blipFill>
        <p:spPr>
          <a:xfrm>
            <a:off x="613693" y="3230089"/>
            <a:ext cx="9741590" cy="3406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2925" y="4704090"/>
            <a:ext cx="369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Концептуальные документы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519163" y="4881663"/>
            <a:ext cx="403762" cy="200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6709558" y="4904145"/>
            <a:ext cx="213367" cy="460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1"/>
          </p:cNvCxnSpPr>
          <p:nvPr/>
        </p:nvCxnSpPr>
        <p:spPr>
          <a:xfrm>
            <a:off x="6922925" y="4904145"/>
            <a:ext cx="332898" cy="377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Каждый механизм в отдельном блоке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820" r="512" b="21329"/>
          <a:stretch/>
        </p:blipFill>
        <p:spPr>
          <a:xfrm>
            <a:off x="342510" y="1850111"/>
            <a:ext cx="11675318" cy="45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7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5631" y="961575"/>
            <a:ext cx="6757060" cy="5812972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100" b="1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700" b="1" u="sng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700" b="1" u="sng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оценки качества подготовки </a:t>
            </a:r>
            <a:r>
              <a:rPr lang="ru-RU" sz="2700" b="1" u="sng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обучающихся»:</a:t>
            </a:r>
            <a:r>
              <a:rPr lang="ru-RU" sz="13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(документы)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(документы)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сбора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(документы)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(документы)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(документы)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Адресные рекомендации по результатам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(документы)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Меры, управленческие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(документы)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принятых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(документы)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14" t="22725" r="30422" b="4135"/>
          <a:stretch/>
        </p:blipFill>
        <p:spPr>
          <a:xfrm>
            <a:off x="7243949" y="220241"/>
            <a:ext cx="4513613" cy="64002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89939"/>
            <a:ext cx="676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NewRomanPSMT"/>
              </a:rPr>
              <a:t>Структура</a:t>
            </a:r>
            <a:r>
              <a:rPr lang="ru-RU" b="1" dirty="0">
                <a:latin typeface="TimesNewRomanPSMT"/>
              </a:rPr>
              <a:t> методики для проведения оценки механизмов</a:t>
            </a:r>
          </a:p>
          <a:p>
            <a:r>
              <a:rPr lang="ru-RU" b="1" dirty="0">
                <a:latin typeface="TimesNewRomanPSMT"/>
              </a:rPr>
              <a:t>управления качеством образования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523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322" y="23449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Структура управленческого цикла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contrast="20000"/>
          </a:blip>
          <a:srcRect l="19871" t="4091" r="16113" b="5636"/>
          <a:stretch/>
        </p:blipFill>
        <p:spPr>
          <a:xfrm>
            <a:off x="2446317" y="1403529"/>
            <a:ext cx="6495802" cy="515604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232073" y="1662545"/>
            <a:ext cx="1045028" cy="760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422078" y="3981551"/>
            <a:ext cx="18644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6757060" y="5427023"/>
            <a:ext cx="1377537" cy="1009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705101" y="5403273"/>
            <a:ext cx="1448790" cy="999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00696" y="3981551"/>
            <a:ext cx="1851561" cy="1748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05101" y="1662545"/>
            <a:ext cx="1412174" cy="855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50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Направление: </a:t>
            </a:r>
            <a:r>
              <a:rPr lang="ru-RU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8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СИСТЕМА УПРАВЕНИЯ КАЧЕСТВОМ ОБРАЗОВАТЕЛЬНЫХ РЕЗУЛЬТАТОВ</a:t>
            </a:r>
            <a:r>
              <a:rPr lang="ru-RU" sz="2800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»:</a:t>
            </a:r>
            <a:endParaRPr lang="ru-RU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117600" y="1690688"/>
            <a:ext cx="9956800" cy="72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1.Система оценки качества подготовки обучающихся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471632" y="4633212"/>
            <a:ext cx="9956800" cy="72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Система работы по самоопределению и профессиональной ориентации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63418" y="3640400"/>
            <a:ext cx="9956800" cy="72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Система выявления, поддержки и развития способностей и талантов у детей и молодёжи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838200" y="2634978"/>
            <a:ext cx="9956800" cy="72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Система работы со школами с низкими результатами обучения и (или) школами, функционирующими в неблагоприятных социальных условиях;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39618" y="1951267"/>
            <a:ext cx="397164" cy="292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03645" y="2834989"/>
            <a:ext cx="397164" cy="292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4468" y="3854904"/>
            <a:ext cx="397164" cy="292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0" y="4851659"/>
            <a:ext cx="397164" cy="292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6161</Words>
  <Application>Microsoft Office PowerPoint</Application>
  <PresentationFormat>Широкоэкранный</PresentationFormat>
  <Paragraphs>625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 Unicode MS</vt:lpstr>
      <vt:lpstr>Arial</vt:lpstr>
      <vt:lpstr>Calibri</vt:lpstr>
      <vt:lpstr>Calibri Light</vt:lpstr>
      <vt:lpstr>Times New Roman</vt:lpstr>
      <vt:lpstr>TimesNewRomanPSMT</vt:lpstr>
      <vt:lpstr>Тема Office</vt:lpstr>
      <vt:lpstr>«Эффективность деятельности  руководителей» </vt:lpstr>
      <vt:lpstr>Муниципальная система оценки качества образования Пировского муниципального округа</vt:lpstr>
      <vt:lpstr>В 2021 году отделом образования  были подготовлены следующие  документы:</vt:lpstr>
      <vt:lpstr>Предусматривается два уровня организации оценочной деятельности: - уровень образовательной организации; - муниципальный уровень. </vt:lpstr>
      <vt:lpstr>Прозрачность МСОКО, формирование и наполнение вкладок на сайтах ОУ, Отдела образования.</vt:lpstr>
      <vt:lpstr>Каждый механизм в отдельном блоке </vt:lpstr>
      <vt:lpstr>НАПРИМЕР: «Система оценки качества подготовки обучающихся»: Цели  (документы) Показатели (документы) Методы сбора информации (документы) Мониторинг (документы) Анализ результатов мониторинга (документы) Адресные рекомендации по результатам анализа (документы) Меры, управленческие решения (документы) Анализ эффективности принятых мер (документы) </vt:lpstr>
      <vt:lpstr>Структура управленческого цикла</vt:lpstr>
      <vt:lpstr>Направление: «СИСТЕМА УПРАВЕНИЯ КАЧЕСТВОМ ОБРАЗОВАТЕЛЬНЫХ РЕЗУЛЬТАТОВ»:</vt:lpstr>
      <vt:lpstr>Презентация PowerPoint</vt:lpstr>
      <vt:lpstr>Региональные показатели (министерство образования)</vt:lpstr>
      <vt:lpstr>Показатели муниципального мониторинга (ФИСОКО)</vt:lpstr>
      <vt:lpstr>Первоначальные показатели (отдел образования ) </vt:lpstr>
      <vt:lpstr>Региональные показатели (министерство образования)</vt:lpstr>
      <vt:lpstr>Показатели муниципального мониторинга (ФИСОКО)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«ОЦЕНКА КАЧЕСТВА ОБРАЗОВАТЕЛЬНОЙ ДЕЯТЕЛЬНОСТИ» включает реализацию систем: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39</cp:revision>
  <dcterms:created xsi:type="dcterms:W3CDTF">2022-08-18T08:26:08Z</dcterms:created>
  <dcterms:modified xsi:type="dcterms:W3CDTF">2022-08-20T14:24:01Z</dcterms:modified>
</cp:coreProperties>
</file>