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8" r:id="rId3"/>
    <p:sldId id="268" r:id="rId4"/>
    <p:sldId id="267" r:id="rId5"/>
  </p:sldIdLst>
  <p:sldSz cx="9144000" cy="6858000" type="screen4x3"/>
  <p:notesSz cx="6858000" cy="9144000"/>
  <p:embeddedFontLst>
    <p:embeddedFont>
      <p:font typeface="Constantia" panose="02030602050306030303" pitchFamily="18" charset="0"/>
      <p:regular r:id="rId7"/>
      <p:bold r:id="rId8"/>
      <p:italic r:id="rId9"/>
      <p:boldItalic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06953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9846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7675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sz="5600" b="1" i="0" u="none" strike="noStrike" cap="non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/>
          <a:lstStyle>
            <a:lvl1pPr marR="45720" lvl="0" algn="r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ctr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ctr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ctr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ctr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None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body" idx="1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5445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21944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body" idx="1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5445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21944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5445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21944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sz="5600" b="1" i="0" u="none" strike="noStrike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090"/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91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91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5445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02894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02895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5445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02894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02895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280"/>
              <a:buFont typeface="Noto Sans Symbols"/>
              <a:buNone/>
              <a:defRPr sz="2400" b="1" i="0" u="none" strike="noStrike" cap="non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0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0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280"/>
              <a:buFont typeface="Noto Sans Symbols"/>
              <a:buNone/>
              <a:defRPr sz="2400" b="1" i="0" u="none" strike="noStrike" cap="non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0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0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/>
          <a:lstStyle>
            <a:lvl1pPr marL="457200" marR="0" lvl="0" indent="-361315" algn="l" rtl="0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090"/>
              <a:buFont typeface="Noto Sans Symbols"/>
              <a:buChar char="●"/>
              <a:defRPr sz="2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0861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294639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04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294639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04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/>
          <a:lstStyle>
            <a:lvl1pPr marL="457200" marR="0" lvl="0" indent="-361315" algn="l" rtl="0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090"/>
              <a:buFont typeface="Noto Sans Symbols"/>
              <a:buChar char="●"/>
              <a:defRPr sz="2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0861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294639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04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294639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04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600"/>
              <a:buFont typeface="Calibri"/>
              <a:buNone/>
              <a:defRPr sz="26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45700" rIns="1827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33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585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585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/>
          <a:lstStyle>
            <a:lvl1pPr marL="457200" marR="0" lvl="0" indent="-397510" algn="l" rtl="0"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6893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3528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02895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/>
          <p:nvPr/>
        </p:nvSpPr>
        <p:spPr>
          <a:xfrm rot="-10380000" flipH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38500" dir="7500000" sx="98500" sy="100080" kx="100000" ky="1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2" name="Google Shape;72;p10"/>
          <p:cNvSpPr/>
          <p:nvPr/>
        </p:nvSpPr>
        <p:spPr>
          <a:xfrm rot="-10380000" flipH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bevel/>
            <a:headEnd type="none" w="sm" len="sm"/>
            <a:tailEnd type="none" w="sm" len="sm"/>
          </a:ln>
          <a:effectLst>
            <a:outerShdw blurRad="19685" dist="6350" dir="12900000" algn="tl" rotWithShape="0">
              <a:srgbClr val="000000">
                <a:alpha val="46666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000" tIns="45700" rIns="45700" bIns="45700" anchor="t" anchorCtr="0"/>
          <a:lstStyle>
            <a:lvl1pPr marL="457200" marR="0" lvl="0" indent="-228600" algn="l" rtl="0">
              <a:spcBef>
                <a:spcPts val="250"/>
              </a:spcBef>
              <a:spcAft>
                <a:spcPts val="0"/>
              </a:spcAft>
              <a:buClr>
                <a:schemeClr val="accent3"/>
              </a:buClr>
              <a:buSzPts val="1235"/>
              <a:buFont typeface="Noto Sans Symbols"/>
              <a:buNone/>
              <a:defRPr sz="13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293369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Noto Sans Symbols"/>
              <a:buChar char="●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27305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Noto Sans Symbols"/>
              <a:buChar char="●"/>
              <a:defRPr sz="1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265747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585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265747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585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8" name="Google Shape;78;p10"/>
          <p:cNvSpPr>
            <a:spLocks noGrp="1"/>
          </p:cNvSpPr>
          <p:nvPr>
            <p:ph type="pic" idx="2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dk2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/>
          <p:nvPr/>
        </p:nvSpPr>
        <p:spPr>
          <a:xfrm rot="10800000" flipH="1">
            <a:off x="-9525" y="5816600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0" name="Google Shape;80;p10"/>
          <p:cNvSpPr/>
          <p:nvPr/>
        </p:nvSpPr>
        <p:spPr>
          <a:xfrm rot="10800000" flipH="1">
            <a:off x="4381500" y="6219825"/>
            <a:ext cx="4762500" cy="638175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B7B7B"/>
            </a:gs>
            <a:gs pos="25000">
              <a:srgbClr val="72727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9525" y="-7144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4381500" y="-7144"/>
            <a:ext cx="4762500" cy="638175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5445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21944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pSp>
        <p:nvGrpSpPr>
          <p:cNvPr id="17" name="Google Shape;17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avLst/>
              <a:gdLst/>
              <a:ahLst/>
              <a:cxnLst/>
              <a:rect l="0" t="0" r="0" b="0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avLst/>
              <a:gdLst/>
              <a:ahLst/>
              <a:cxnLst/>
              <a:rect l="0" t="0" r="0" b="0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6000"/>
              <a:buFont typeface="Arial"/>
              <a:buNone/>
            </a:pPr>
            <a:r>
              <a:rPr lang="ru-RU" sz="6000" dirty="0" smtClean="0">
                <a:latin typeface="Arial"/>
                <a:ea typeface="Arial"/>
                <a:cs typeface="Arial"/>
                <a:sym typeface="Arial"/>
              </a:rPr>
              <a:t>«В дружбе народов-единство России!»</a:t>
            </a:r>
            <a:r>
              <a:rPr lang="ru-RU" sz="6000" b="1" i="0" u="none" strike="noStrike" cap="none" dirty="0" smtClean="0">
                <a:solidFill>
                  <a:srgbClr val="4CE0E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6000" b="1" i="0" u="none" strike="noStrike" cap="none" dirty="0">
              <a:solidFill>
                <a:srgbClr val="4CE0E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1838" y="3307232"/>
            <a:ext cx="2814836" cy="2372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 descr="C:\Users\user\Desktop\2014-04-07_06-33-14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3775" y="3307232"/>
            <a:ext cx="2095494" cy="2357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дружба народов 63 серия: 1 тыс изображений найдено в Яндекс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243" y="3230839"/>
            <a:ext cx="3122726" cy="252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oogle Shape;187;p23" descr="C:\Users\user\Desktop\meznaz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40486" y="5261211"/>
            <a:ext cx="2497540" cy="1596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5" descr="H:\пп\поправить\Картинки\245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54101" y="0"/>
            <a:ext cx="959810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5"/>
          <p:cNvSpPr txBox="1">
            <a:spLocks noGrp="1"/>
          </p:cNvSpPr>
          <p:nvPr>
            <p:ph type="body" idx="1"/>
          </p:nvPr>
        </p:nvSpPr>
        <p:spPr>
          <a:xfrm>
            <a:off x="0" y="4094328"/>
            <a:ext cx="9143999" cy="2279176"/>
          </a:xfrm>
          <a:prstGeom prst="rect">
            <a:avLst/>
          </a:prstGeom>
          <a:gradFill>
            <a:gsLst>
              <a:gs pos="0">
                <a:srgbClr val="2F930F"/>
              </a:gs>
              <a:gs pos="68000">
                <a:srgbClr val="93D781"/>
              </a:gs>
              <a:gs pos="100000">
                <a:srgbClr val="C6EEBB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599445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38100" dir="5400000" algn="ctr" rotWithShape="0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r>
              <a:rPr lang="ru-RU" sz="2800" b="0" i="1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2800" b="0" i="1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На территории России, Красноярского края и Пировского МО в дружбе и согласии проживают многочисленные народы, что дает нам право с гордостью называть нашу Родину многонациональной страной. 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Дорогой Друг!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24084"/>
            <a:ext cx="8229600" cy="4700516"/>
          </a:xfrm>
        </p:spPr>
        <p:txBody>
          <a:bodyPr/>
          <a:lstStyle/>
          <a:p>
            <a:pPr marL="71755" indent="0">
              <a:buNone/>
            </a:pPr>
            <a:endParaRPr lang="ru-RU" dirty="0" smtClean="0"/>
          </a:p>
          <a:p>
            <a:pPr marL="71755" indent="0">
              <a:buNone/>
            </a:pPr>
            <a:endParaRPr lang="ru-RU" dirty="0" smtClean="0"/>
          </a:p>
          <a:p>
            <a:pPr marL="0" indent="0" algn="just" fontAlgn="base">
              <a:lnSpc>
                <a:spcPct val="150000"/>
              </a:lnSpc>
              <a:buNone/>
            </a:pPr>
            <a:r>
              <a:rPr lang="ru-RU" dirty="0" smtClean="0"/>
              <a:t>	Поработав в секции «В дружбе народов-единство России!», Ты  научишься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и использовать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тексты, размышлять о них и заниматься чтением, чтобы достигать своих целей,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расширишь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возможности, приобретешь опыт работы в паре.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algn="just" fontAlgn="base">
              <a:lnSpc>
                <a:spcPct val="150000"/>
              </a:lnSpc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04289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949821" cy="3158228"/>
          </a:xfrm>
        </p:spPr>
        <p:txBody>
          <a:bodyPr/>
          <a:lstStyle/>
          <a:p>
            <a:r>
              <a:rPr lang="ru-RU" sz="2400" dirty="0" smtClean="0"/>
              <a:t>Работа секции: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1) индивидуальная работа (заполнение рабочего листа);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2) работа в паре (приемы «Клише», «Кубик </a:t>
            </a:r>
            <a:r>
              <a:rPr lang="ru-RU" sz="2400" dirty="0" err="1" smtClean="0"/>
              <a:t>Блума</a:t>
            </a:r>
            <a:r>
              <a:rPr lang="ru-RU" sz="2400" dirty="0" smtClean="0"/>
              <a:t>»);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3) Рефлексия « Карта Дружбы»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457200" y="6324599"/>
            <a:ext cx="8229600" cy="26726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59494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</Words>
  <Application>Microsoft Office PowerPoint</Application>
  <PresentationFormat>Экран (4:3)</PresentationFormat>
  <Paragraphs>8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Constantia</vt:lpstr>
      <vt:lpstr>Noto Sans Symbols</vt:lpstr>
      <vt:lpstr>Calibri</vt:lpstr>
      <vt:lpstr>Times New Roman</vt:lpstr>
      <vt:lpstr>Arial</vt:lpstr>
      <vt:lpstr>Поток</vt:lpstr>
      <vt:lpstr>«В дружбе народов-единство России!» </vt:lpstr>
      <vt:lpstr>Презентация PowerPoint</vt:lpstr>
      <vt:lpstr>Дорогой Друг! </vt:lpstr>
      <vt:lpstr>Работа секции:  1) индивидуальная работа (заполнение рабочего листа);  2) работа в паре (приемы «Клише», «Кубик Блума»);  3) Рефлексия « Карта Дружбы»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дружбе народов-единство России!»</dc:title>
  <dc:creator>Samsung</dc:creator>
  <cp:lastModifiedBy>Samsung</cp:lastModifiedBy>
  <cp:revision>5</cp:revision>
  <dcterms:modified xsi:type="dcterms:W3CDTF">2022-10-26T17:32:04Z</dcterms:modified>
</cp:coreProperties>
</file>