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sldIdLst>
    <p:sldId id="389" r:id="rId2"/>
    <p:sldId id="390" r:id="rId3"/>
    <p:sldId id="419" r:id="rId4"/>
    <p:sldId id="392" r:id="rId5"/>
    <p:sldId id="428" r:id="rId6"/>
    <p:sldId id="394" r:id="rId7"/>
    <p:sldId id="420" r:id="rId8"/>
    <p:sldId id="421" r:id="rId9"/>
    <p:sldId id="423" r:id="rId10"/>
    <p:sldId id="424" r:id="rId11"/>
    <p:sldId id="425" r:id="rId12"/>
    <p:sldId id="426" r:id="rId13"/>
    <p:sldId id="427" r:id="rId14"/>
    <p:sldId id="429" r:id="rId15"/>
    <p:sldId id="430" r:id="rId16"/>
    <p:sldId id="415" r:id="rId17"/>
    <p:sldId id="431" r:id="rId18"/>
    <p:sldId id="432" r:id="rId19"/>
    <p:sldId id="43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33CC"/>
    <a:srgbClr val="99CCFF"/>
    <a:srgbClr val="00259A"/>
    <a:srgbClr val="0062C4"/>
    <a:srgbClr val="FFCCCC"/>
    <a:srgbClr val="9E0000"/>
    <a:srgbClr val="D03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 varScale="1">
        <p:scale>
          <a:sx n="81" d="100"/>
          <a:sy n="81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51818F-7D29-4AE4-8798-11F232F845E4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49731C-F60D-4523-8457-3EF5DA6AF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126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9731C-F60D-4523-8457-3EF5DA6AFB7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56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9731C-F60D-4523-8457-3EF5DA6AFB7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EAA8-34DC-4238-BDAC-7AE588495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DA193-5C58-43E1-87A2-83DEC844A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04DCB-D912-4269-8AF1-F47B0FBA2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1D90-BD70-4256-BB60-B34246514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5C67-D886-45EB-9F7F-3841301F8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139E-BDAC-4CAB-A965-7B2F7F0E9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38AE-5D11-4CDC-B553-B335979FE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E561-046A-4BC2-829F-0888B5771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638A-7BE7-4952-919F-4D3F30873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D8E75-F0FF-41BE-B49C-BDD581F00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FE270-BBC5-43D6-B729-367931204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9301D-0D50-496F-B0FC-AAF43E422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CB244AE-4A50-4811-9DC9-7CCF3AA66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229600" cy="5857875"/>
          </a:xfrm>
        </p:spPr>
        <p:txBody>
          <a:bodyPr/>
          <a:lstStyle/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endParaRPr lang="ru-RU" sz="2800" b="1" i="1" dirty="0" smtClean="0"/>
          </a:p>
          <a:p>
            <a:pPr>
              <a:buFontTx/>
              <a:buNone/>
            </a:pPr>
            <a:r>
              <a:rPr lang="ru-RU" sz="2800" i="1" dirty="0" smtClean="0">
                <a:latin typeface="Comic Sans MS" pitchFamily="66" charset="0"/>
              </a:rPr>
              <a:t>             </a:t>
            </a:r>
            <a:r>
              <a:rPr lang="ru-RU" sz="3600" i="1" dirty="0" smtClean="0">
                <a:latin typeface="Comic Sans MS" pitchFamily="66" charset="0"/>
              </a:rPr>
              <a:t>Муниципальная модель </a:t>
            </a:r>
          </a:p>
          <a:p>
            <a:pPr>
              <a:buFontTx/>
              <a:buNone/>
            </a:pPr>
            <a:r>
              <a:rPr lang="ru-RU" sz="3600" i="1" dirty="0">
                <a:latin typeface="Comic Sans MS" pitchFamily="66" charset="0"/>
              </a:rPr>
              <a:t> </a:t>
            </a:r>
            <a:r>
              <a:rPr lang="ru-RU" sz="3600" i="1" dirty="0" smtClean="0">
                <a:latin typeface="Comic Sans MS" pitchFamily="66" charset="0"/>
              </a:rPr>
              <a:t>          методической службы   </a:t>
            </a:r>
          </a:p>
          <a:p>
            <a:pPr>
              <a:buFontTx/>
              <a:buNone/>
            </a:pPr>
            <a:endParaRPr lang="ru-RU" sz="3600" i="1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3600" i="1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3600" i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sz="3600" i="1" dirty="0" smtClean="0">
                <a:latin typeface="Comic Sans MS" pitchFamily="66" charset="0"/>
              </a:rPr>
              <a:t>                  </a:t>
            </a:r>
            <a:r>
              <a:rPr lang="ru-RU" sz="2400" i="1" dirty="0" smtClean="0">
                <a:latin typeface="Comic Sans MS" pitchFamily="66" charset="0"/>
              </a:rPr>
              <a:t>с. Пировское, 2020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1.Проблематизация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844824"/>
            <a:ext cx="7859216" cy="3393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Фиксация образовательных дефицитов обучающихся на основании результатов диагностики, проведённой в ОУ, по </a:t>
            </a:r>
            <a:r>
              <a:rPr lang="ru-RU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выявлению образовательных дефицитов </a:t>
            </a: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подготовки к ОГЭ, ЕГЭ, ВПР, КДР4; по формированию УУД, функциональных </a:t>
            </a: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Взаимодействия: </a:t>
            </a: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педагог-педагог (члены ШМО); педагог-методист (завуч)</a:t>
            </a:r>
            <a:endParaRPr lang="ru-RU" sz="2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Результат: </a:t>
            </a: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зафиксированы </a:t>
            </a:r>
            <a:r>
              <a:rPr lang="ru-RU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дефициты обучающихся</a:t>
            </a:r>
            <a:endParaRPr lang="ru-RU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7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2. Анализ </a:t>
            </a:r>
            <a:r>
              <a:rPr lang="ru-RU" sz="2800" dirty="0">
                <a:latin typeface="Comic Sans MS" panose="030F0702030302020204" pitchFamily="66" charset="0"/>
              </a:rPr>
              <a:t>и классификация (</a:t>
            </a:r>
            <a:r>
              <a:rPr lang="ru-RU" sz="2800" dirty="0" err="1">
                <a:latin typeface="Comic Sans MS" panose="030F0702030302020204" pitchFamily="66" charset="0"/>
              </a:rPr>
              <a:t>типологизация</a:t>
            </a:r>
            <a:r>
              <a:rPr lang="ru-RU" sz="2800" dirty="0">
                <a:latin typeface="Comic Sans MS" panose="030F0702030302020204" pitchFamily="66" charset="0"/>
              </a:rPr>
              <a:t>) дефицитов </a:t>
            </a:r>
            <a:r>
              <a:rPr lang="ru-RU" sz="2800" dirty="0" smtClean="0">
                <a:latin typeface="Comic Sans MS" panose="030F0702030302020204" pitchFamily="66" charset="0"/>
              </a:rPr>
              <a:t>обучающихся</a:t>
            </a:r>
          </a:p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Организация </a:t>
            </a:r>
            <a:r>
              <a:rPr lang="ru-RU" sz="2000" dirty="0">
                <a:latin typeface="Comic Sans MS" panose="030F0702030302020204" pitchFamily="66" charset="0"/>
              </a:rPr>
              <a:t>анализа результатов диагностики по выявлению образовательных дефицитов обучающихся (в рамках ОГЭ, ЕГЭ, ВПР, КДР4; по УУД, функциональной </a:t>
            </a:r>
            <a:r>
              <a:rPr lang="ru-RU" sz="2000" dirty="0" smtClean="0">
                <a:latin typeface="Comic Sans MS" panose="030F0702030302020204" pitchFamily="66" charset="0"/>
              </a:rPr>
              <a:t>грамотности), </a:t>
            </a:r>
            <a:r>
              <a:rPr lang="ru-RU" sz="2000" dirty="0" err="1">
                <a:latin typeface="Comic Sans MS" panose="030F0702030302020204" pitchFamily="66" charset="0"/>
              </a:rPr>
              <a:t>типологизация</a:t>
            </a:r>
            <a:r>
              <a:rPr lang="ru-RU" sz="2000" dirty="0">
                <a:latin typeface="Comic Sans MS" panose="030F0702030302020204" pitchFamily="66" charset="0"/>
              </a:rPr>
              <a:t> основных </a:t>
            </a:r>
            <a:r>
              <a:rPr lang="ru-RU" sz="2000" dirty="0" smtClean="0">
                <a:latin typeface="Comic Sans MS" panose="030F0702030302020204" pitchFamily="66" charset="0"/>
              </a:rPr>
              <a:t>затруднений</a:t>
            </a:r>
            <a:endParaRPr lang="ru-R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Взаимодействия: </a:t>
            </a:r>
            <a:r>
              <a:rPr lang="ru-RU" sz="2000" dirty="0" smtClean="0">
                <a:latin typeface="Comic Sans MS" panose="030F0702030302020204" pitchFamily="66" charset="0"/>
              </a:rPr>
              <a:t>работа в группе (ШМО, др.) с использованием различных аналитических материалов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Результат</a:t>
            </a:r>
            <a:r>
              <a:rPr lang="ru-RU" sz="2400" dirty="0">
                <a:latin typeface="Comic Sans MS" panose="030F0702030302020204" pitchFamily="66" charset="0"/>
              </a:rPr>
              <a:t>: </a:t>
            </a:r>
            <a:r>
              <a:rPr lang="ru-RU" sz="2000" dirty="0" err="1" smtClean="0">
                <a:latin typeface="Comic Sans MS" panose="030F0702030302020204" pitchFamily="66" charset="0"/>
              </a:rPr>
              <a:t>классифицированыдефициты</a:t>
            </a:r>
            <a:r>
              <a:rPr lang="ru-RU" sz="2000" dirty="0" smtClean="0">
                <a:latin typeface="Comic Sans MS" panose="030F0702030302020204" pitchFamily="66" charset="0"/>
              </a:rPr>
              <a:t> </a:t>
            </a:r>
            <a:r>
              <a:rPr lang="ru-RU" sz="2000" dirty="0" smtClean="0">
                <a:latin typeface="Comic Sans MS" panose="030F0702030302020204" pitchFamily="66" charset="0"/>
              </a:rPr>
              <a:t>обучающихся</a:t>
            </a:r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5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ru-RU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3</a:t>
            </a:r>
            <a:r>
              <a:rPr lang="ru-RU" sz="2800" dirty="0">
                <a:latin typeface="Comic Sans MS" panose="030F0702030302020204" pitchFamily="66" charset="0"/>
              </a:rPr>
              <a:t>. Перевод образовательных дефицитов обучающихся в образовательные дефициты </a:t>
            </a:r>
            <a:r>
              <a:rPr lang="ru-RU" sz="2800" dirty="0" smtClean="0">
                <a:latin typeface="Comic Sans MS" panose="030F0702030302020204" pitchFamily="66" charset="0"/>
              </a:rPr>
              <a:t>педагогов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Формы взаимодействия</a:t>
            </a:r>
            <a:r>
              <a:rPr lang="ru-RU" sz="2400" dirty="0">
                <a:latin typeface="Comic Sans MS" panose="030F0702030302020204" pitchFamily="66" charset="0"/>
              </a:rPr>
              <a:t>:  </a:t>
            </a:r>
            <a:r>
              <a:rPr lang="ru-RU" sz="2000" dirty="0">
                <a:latin typeface="Comic Sans MS" panose="030F0702030302020204" pitchFamily="66" charset="0"/>
              </a:rPr>
              <a:t>посещения занятий учителей с последующей рефлексией </a:t>
            </a:r>
            <a:r>
              <a:rPr lang="ru-RU" sz="2000" dirty="0" smtClean="0">
                <a:latin typeface="Comic Sans MS" panose="030F0702030302020204" pitchFamily="66" charset="0"/>
              </a:rPr>
              <a:t>- анализируются </a:t>
            </a:r>
            <a:r>
              <a:rPr lang="ru-RU" sz="2000" dirty="0">
                <a:latin typeface="Comic Sans MS" panose="030F0702030302020204" pitchFamily="66" charset="0"/>
              </a:rPr>
              <a:t>причины </a:t>
            </a:r>
            <a:r>
              <a:rPr lang="ru-RU" sz="2000" dirty="0" err="1">
                <a:latin typeface="Comic Sans MS" panose="030F0702030302020204" pitchFamily="66" charset="0"/>
              </a:rPr>
              <a:t>недостижения</a:t>
            </a:r>
            <a:r>
              <a:rPr lang="ru-RU" sz="2000" dirty="0">
                <a:latin typeface="Comic Sans MS" panose="030F0702030302020204" pitchFamily="66" charset="0"/>
              </a:rPr>
              <a:t> планируемых образовательных результатов </a:t>
            </a:r>
            <a:r>
              <a:rPr lang="ru-RU" sz="2000" dirty="0" smtClean="0">
                <a:latin typeface="Comic Sans MS" panose="030F0702030302020204" pitchFamily="66" charset="0"/>
              </a:rPr>
              <a:t>обучающимися; </a:t>
            </a:r>
            <a:r>
              <a:rPr lang="ru-RU" sz="2000" dirty="0">
                <a:latin typeface="Comic Sans MS" panose="030F0702030302020204" pitchFamily="66" charset="0"/>
              </a:rPr>
              <a:t>действия педагога сопоставляются с его актуальными качествами: знаниями, представлениями, опытом, индивидуальностью (мастерством, способностями и </a:t>
            </a:r>
            <a:r>
              <a:rPr lang="ru-RU" sz="2000" dirty="0" err="1">
                <a:latin typeface="Comic Sans MS" panose="030F0702030302020204" pitchFamily="66" charset="0"/>
              </a:rPr>
              <a:t>т.д</a:t>
            </a:r>
            <a:r>
              <a:rPr lang="ru-RU" sz="2000" dirty="0" smtClean="0">
                <a:latin typeface="Comic Sans MS" panose="030F0702030302020204" pitchFamily="66" charset="0"/>
              </a:rPr>
              <a:t>)</a:t>
            </a:r>
            <a:endParaRPr lang="ru-R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Результат</a:t>
            </a:r>
            <a:r>
              <a:rPr lang="ru-RU" sz="2400" dirty="0">
                <a:latin typeface="Comic Sans MS" panose="030F0702030302020204" pitchFamily="66" charset="0"/>
              </a:rPr>
              <a:t>: </a:t>
            </a:r>
            <a:r>
              <a:rPr lang="ru-RU" sz="2000" dirty="0">
                <a:latin typeface="Comic Sans MS" panose="030F0702030302020204" pitchFamily="66" charset="0"/>
              </a:rPr>
              <a:t>установлена взаимосвязь между образовательными дефицитами обучающихся и образовательными дефицитами </a:t>
            </a:r>
            <a:r>
              <a:rPr lang="ru-RU" sz="2000" dirty="0" smtClean="0">
                <a:latin typeface="Comic Sans MS" panose="030F0702030302020204" pitchFamily="66" charset="0"/>
              </a:rPr>
              <a:t>педагога, </a:t>
            </a:r>
            <a:r>
              <a:rPr lang="ru-RU" sz="2000" dirty="0">
                <a:latin typeface="Comic Sans MS" panose="030F0702030302020204" pitchFamily="66" charset="0"/>
              </a:rPr>
              <a:t>сформулированы дефициты </a:t>
            </a:r>
            <a:r>
              <a:rPr lang="ru-RU" sz="2000" dirty="0" smtClean="0">
                <a:latin typeface="Comic Sans MS" panose="030F0702030302020204" pitchFamily="66" charset="0"/>
              </a:rPr>
              <a:t>педагога</a:t>
            </a:r>
            <a:endParaRPr lang="ru-RU" sz="2000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41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4</a:t>
            </a:r>
            <a:r>
              <a:rPr lang="ru-RU" sz="2800" dirty="0">
                <a:latin typeface="Comic Sans MS" panose="030F0702030302020204" pitchFamily="66" charset="0"/>
              </a:rPr>
              <a:t>. Перевод дефицитов педагогов в </a:t>
            </a:r>
            <a:endParaRPr lang="ru-RU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образовательные </a:t>
            </a:r>
            <a:r>
              <a:rPr lang="ru-RU" sz="2800" dirty="0">
                <a:latin typeface="Comic Sans MS" panose="030F0702030302020204" pitchFamily="66" charset="0"/>
              </a:rPr>
              <a:t>потребности </a:t>
            </a: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Формы взаимодействия: </a:t>
            </a:r>
            <a:r>
              <a:rPr lang="ru-RU" sz="2000" dirty="0">
                <a:latin typeface="Comic Sans MS" panose="030F0702030302020204" pitchFamily="66" charset="0"/>
              </a:rPr>
              <a:t>индивидуальные собеседования, формулирование потребностей  на уровне </a:t>
            </a:r>
            <a:r>
              <a:rPr lang="ru-RU" sz="2000" dirty="0" smtClean="0">
                <a:latin typeface="Comic Sans MS" panose="030F0702030302020204" pitchFamily="66" charset="0"/>
              </a:rPr>
              <a:t>ШМО</a:t>
            </a: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 Результат</a:t>
            </a:r>
            <a:r>
              <a:rPr lang="ru-RU" sz="2400" dirty="0">
                <a:latin typeface="Comic Sans MS" panose="030F0702030302020204" pitchFamily="66" charset="0"/>
              </a:rPr>
              <a:t>: </a:t>
            </a:r>
            <a:r>
              <a:rPr lang="ru-RU" sz="2000" dirty="0">
                <a:latin typeface="Comic Sans MS" panose="030F0702030302020204" pitchFamily="66" charset="0"/>
              </a:rPr>
              <a:t>педагогом осознаны, сформулированы образовательные </a:t>
            </a:r>
            <a:r>
              <a:rPr lang="ru-RU" sz="2000" dirty="0" smtClean="0">
                <a:latin typeface="Comic Sans MS" panose="030F0702030302020204" pitchFamily="66" charset="0"/>
              </a:rPr>
              <a:t>потребности</a:t>
            </a:r>
            <a:endParaRPr lang="ru-RU" sz="2000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68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332656"/>
            <a:ext cx="8218167" cy="6153547"/>
          </a:xfrm>
        </p:spPr>
        <p:txBody>
          <a:bodyPr/>
          <a:lstStyle/>
          <a:p>
            <a:pPr marL="0" indent="0">
              <a:buNone/>
            </a:pPr>
            <a:endParaRPr lang="ru-RU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5</a:t>
            </a:r>
            <a:r>
              <a:rPr lang="ru-RU" sz="2800" dirty="0">
                <a:latin typeface="Comic Sans MS" panose="030F0702030302020204" pitchFamily="66" charset="0"/>
              </a:rPr>
              <a:t>. Выстраивание индивидуальной образовательной программы </a:t>
            </a:r>
            <a:r>
              <a:rPr lang="ru-RU" sz="2800" dirty="0" smtClean="0">
                <a:latin typeface="Comic Sans MS" panose="030F0702030302020204" pitchFamily="66" charset="0"/>
              </a:rPr>
              <a:t>педагога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Формы взаимодействия: </a:t>
            </a:r>
            <a:r>
              <a:rPr lang="ru-RU" sz="2000" dirty="0" smtClean="0">
                <a:latin typeface="Comic Sans MS" panose="030F0702030302020204" pitchFamily="66" charset="0"/>
              </a:rPr>
              <a:t>учитель-учитель, учитель-методист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Результат: </a:t>
            </a:r>
            <a:r>
              <a:rPr lang="ru-RU" sz="2000" dirty="0" smtClean="0">
                <a:latin typeface="Comic Sans MS" panose="030F0702030302020204" pitchFamily="66" charset="0"/>
              </a:rPr>
              <a:t>выстроена </a:t>
            </a:r>
            <a:r>
              <a:rPr lang="ru-RU" sz="2000" dirty="0">
                <a:latin typeface="Comic Sans MS" panose="030F0702030302020204" pitchFamily="66" charset="0"/>
              </a:rPr>
              <a:t>программа </a:t>
            </a:r>
            <a:r>
              <a:rPr lang="ru-RU" sz="2000" dirty="0" smtClean="0">
                <a:latin typeface="Comic Sans MS" panose="030F0702030302020204" pitchFamily="66" charset="0"/>
              </a:rPr>
              <a:t>по удовлетворению образовательных  потребностей </a:t>
            </a:r>
            <a:r>
              <a:rPr lang="ru-RU" sz="2000" dirty="0">
                <a:latin typeface="Comic Sans MS" panose="030F0702030302020204" pitchFamily="66" charset="0"/>
              </a:rPr>
              <a:t>педагога, за счёт школьного и муниципального ресурсов, а  также посредством </a:t>
            </a:r>
            <a:r>
              <a:rPr lang="ru-RU" sz="2000" dirty="0" smtClean="0">
                <a:latin typeface="Comic Sans MS" panose="030F0702030302020204" pitchFamily="66" charset="0"/>
              </a:rPr>
              <a:t>курсов повышения </a:t>
            </a:r>
            <a:r>
              <a:rPr lang="ru-RU" sz="2000" dirty="0" smtClean="0">
                <a:latin typeface="Comic Sans MS" panose="030F0702030302020204" pitchFamily="66" charset="0"/>
              </a:rPr>
              <a:t>квалификации</a:t>
            </a: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- выстроено взаимодействие методист-учителю, учитель-учителю (мастер или ресурс) на уровне ОУ, между школами </a:t>
            </a: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- </a:t>
            </a:r>
            <a:r>
              <a:rPr lang="ru-RU" sz="2000" dirty="0" smtClean="0">
                <a:latin typeface="Comic Sans MS" panose="030F0702030302020204" pitchFamily="66" charset="0"/>
              </a:rPr>
              <a:t>оформлен </a:t>
            </a:r>
            <a:r>
              <a:rPr lang="ru-RU" sz="2000" dirty="0" smtClean="0">
                <a:latin typeface="Comic Sans MS" panose="030F0702030302020204" pitchFamily="66" charset="0"/>
              </a:rPr>
              <a:t>адресный заказ </a:t>
            </a:r>
            <a:r>
              <a:rPr lang="ru-RU" sz="2000" dirty="0">
                <a:latin typeface="Comic Sans MS" panose="030F0702030302020204" pitchFamily="66" charset="0"/>
              </a:rPr>
              <a:t>на </a:t>
            </a:r>
            <a:r>
              <a:rPr lang="ru-RU" sz="2000" dirty="0" smtClean="0">
                <a:latin typeface="Comic Sans MS" panose="030F0702030302020204" pitchFamily="66" charset="0"/>
              </a:rPr>
              <a:t>ИПК</a:t>
            </a:r>
            <a:endParaRPr lang="ru-R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- обеспечено </a:t>
            </a:r>
            <a:r>
              <a:rPr lang="ru-RU" sz="2000" dirty="0" err="1" smtClean="0">
                <a:latin typeface="Comic Sans MS" panose="030F0702030302020204" pitchFamily="66" charset="0"/>
              </a:rPr>
              <a:t>посткурсовое</a:t>
            </a:r>
            <a:r>
              <a:rPr lang="ru-RU" sz="2000" dirty="0" smtClean="0">
                <a:latin typeface="Comic Sans MS" panose="030F0702030302020204" pitchFamily="66" charset="0"/>
              </a:rPr>
              <a:t> индивидуальное сопровождение педагога </a:t>
            </a:r>
            <a:r>
              <a:rPr lang="ru-RU" sz="2000" dirty="0">
                <a:latin typeface="Comic Sans MS" panose="030F0702030302020204" pitchFamily="66" charset="0"/>
              </a:rPr>
              <a:t>- коррекция и дальнейшая реализация ИОП </a:t>
            </a:r>
            <a:r>
              <a:rPr lang="ru-RU" sz="2000" dirty="0" smtClean="0">
                <a:latin typeface="Comic Sans MS" panose="030F0702030302020204" pitchFamily="66" charset="0"/>
              </a:rPr>
              <a:t>педагога</a:t>
            </a:r>
            <a:endParaRPr lang="ru-R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1800" i="1" dirty="0" smtClean="0">
                <a:latin typeface="Comic Sans MS" panose="030F0702030302020204" pitchFamily="66" charset="0"/>
              </a:rPr>
              <a:t>В </a:t>
            </a:r>
            <a:r>
              <a:rPr lang="ru-RU" sz="1800" i="1" dirty="0">
                <a:latin typeface="Comic Sans MS" panose="030F0702030302020204" pitchFamily="66" charset="0"/>
              </a:rPr>
              <a:t>процессе «проживания» механизма запускается методическая работа в трёх вариантах взаимодействия (в одном, двух вариантах): методист-учителю, учитель-учителю, </a:t>
            </a:r>
            <a:r>
              <a:rPr lang="ru-RU" sz="1800" i="1" dirty="0" smtClean="0">
                <a:latin typeface="Comic Sans MS" panose="030F0702030302020204" pitchFamily="66" charset="0"/>
              </a:rPr>
              <a:t>методист-методисту.</a:t>
            </a:r>
          </a:p>
          <a:p>
            <a:pPr marL="0" indent="0">
              <a:buNone/>
            </a:pPr>
            <a:r>
              <a:rPr lang="ru-RU" sz="1800" i="1" dirty="0" smtClean="0">
                <a:latin typeface="Comic Sans MS" panose="030F0702030302020204" pitchFamily="66" charset="0"/>
              </a:rPr>
              <a:t>Работу </a:t>
            </a:r>
            <a:r>
              <a:rPr lang="ru-RU" sz="1800" i="1" dirty="0">
                <a:latin typeface="Comic Sans MS" panose="030F0702030302020204" pitchFamily="66" charset="0"/>
              </a:rPr>
              <a:t>в ОУ курирует завуч, руководители ШМО, различные малые </a:t>
            </a:r>
            <a:r>
              <a:rPr lang="ru-RU" sz="1800" i="1" dirty="0" smtClean="0">
                <a:latin typeface="Comic Sans MS" panose="030F0702030302020204" pitchFamily="66" charset="0"/>
              </a:rPr>
              <a:t>группы</a:t>
            </a:r>
            <a:endParaRPr lang="ru-RU" sz="18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2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ru-RU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Механизм вовлечения субъектов в деятельность </a:t>
            </a:r>
            <a:r>
              <a:rPr lang="ru-RU" sz="2000" dirty="0" smtClean="0">
                <a:latin typeface="Comic Sans MS" panose="030F0702030302020204" pitchFamily="66" charset="0"/>
              </a:rPr>
              <a:t>может </a:t>
            </a:r>
            <a:r>
              <a:rPr lang="ru-RU" sz="2000" dirty="0">
                <a:latin typeface="Comic Sans MS" panose="030F0702030302020204" pitchFamily="66" charset="0"/>
              </a:rPr>
              <a:t>быть </a:t>
            </a:r>
            <a:r>
              <a:rPr lang="ru-RU" sz="2000" dirty="0" smtClean="0">
                <a:latin typeface="Comic Sans MS" panose="030F0702030302020204" pitchFamily="66" charset="0"/>
              </a:rPr>
              <a:t>использован </a:t>
            </a:r>
            <a:r>
              <a:rPr lang="ru-RU" sz="2000" dirty="0">
                <a:latin typeface="Comic Sans MS" panose="030F0702030302020204" pitchFamily="66" charset="0"/>
              </a:rPr>
              <a:t>в методической работе как на уровне ОУ, ДОУ, так и на уровне муниципалитета посредством запуска через РМО, различные творческие и рабочие </a:t>
            </a:r>
            <a:r>
              <a:rPr lang="ru-RU" sz="2000" dirty="0" smtClean="0">
                <a:latin typeface="Comic Sans MS" panose="030F0702030302020204" pitchFamily="66" charset="0"/>
              </a:rPr>
              <a:t>группы:</a:t>
            </a:r>
          </a:p>
          <a:p>
            <a:pPr>
              <a:buFontTx/>
              <a:buChar char="-"/>
            </a:pPr>
            <a:r>
              <a:rPr lang="ru-RU" sz="2000" i="1" dirty="0" smtClean="0">
                <a:latin typeface="Comic Sans MS" panose="030F0702030302020204" pitchFamily="66" charset="0"/>
              </a:rPr>
              <a:t>на </a:t>
            </a:r>
            <a:r>
              <a:rPr lang="ru-RU" sz="2000" i="1" dirty="0" smtClean="0">
                <a:latin typeface="Comic Sans MS" panose="030F0702030302020204" pitchFamily="66" charset="0"/>
              </a:rPr>
              <a:t>этапе перевода образовательных дефицитов обучающихся в образовательные дефициты педагогов </a:t>
            </a:r>
            <a:r>
              <a:rPr lang="ru-RU" sz="1800" dirty="0" smtClean="0">
                <a:latin typeface="Comic Sans MS" panose="030F0702030302020204" pitchFamily="66" charset="0"/>
              </a:rPr>
              <a:t>– площадки открытых уроков на межшкольном и районном уровнях по «дефицитным» умениям обучающихся с организованными «местами» анализа используемых (и неиспользуемых) способов формирования указанных </a:t>
            </a:r>
            <a:r>
              <a:rPr lang="ru-RU" sz="1800" dirty="0" smtClean="0">
                <a:latin typeface="Comic Sans MS" panose="030F0702030302020204" pitchFamily="66" charset="0"/>
              </a:rPr>
              <a:t>умений - определение взаимосвязи между действиями педагога и результатами обучающихся;</a:t>
            </a:r>
          </a:p>
          <a:p>
            <a:pPr>
              <a:buFontTx/>
              <a:buChar char="-"/>
            </a:pPr>
            <a:r>
              <a:rPr lang="ru-RU" sz="2000" i="1" dirty="0" smtClean="0">
                <a:latin typeface="Comic Sans MS" panose="030F0702030302020204" pitchFamily="66" charset="0"/>
              </a:rPr>
              <a:t>на этапе перевода образовательных дефицитов педагогов в образовательные потребности </a:t>
            </a:r>
            <a:r>
              <a:rPr lang="ru-RU" sz="2000" dirty="0" smtClean="0">
                <a:latin typeface="Comic Sans MS" panose="030F0702030302020204" pitchFamily="66" charset="0"/>
              </a:rPr>
              <a:t>– площадки открытых уроков на межшкольном и районном уровнях для педагогов, испытывающих дефицит,  и педагогов-мастеров с организованными «местами» для анализа использованного методического материала – тиражирование успешных практик для формирования умений обучающихся</a:t>
            </a:r>
          </a:p>
          <a:p>
            <a:pPr>
              <a:buFontTx/>
              <a:buChar char="-"/>
            </a:pPr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7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dirty="0" smtClean="0">
                <a:latin typeface="Comic Sans MS" pitchFamily="66" charset="0"/>
              </a:rPr>
              <a:t>Механизм тиражирования успешного опыта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1. Соотнесение ресурса и потребности адресно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2. Представление (презентация)  предлагаемого опыта перед учебным занятием педагогом-мастером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3. Отслеживание представленного опыта на занятии с использованием карты наблюдений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4. Анализ учебного занятия по специально подготовленной схеме 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5. Разработка учебного занятия с использованием представленного опыта совместно педагогом, проходящим обучение, и педагогом-мастером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6. Проведение учебного занятия педагогом, проходящим обучение в присутствии педагога-мастера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7. Совместный анализ с использование карты наблюдения и схемы 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8. Выстраивание индивидуальной образовательной траектории для педагога, проходящего обучение, совместно с педагогом-мастером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9. Период самостоятельной  работы обучающегося  педагога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10. Представление освоенного обучающимся педагогом на учебном занятии в присутствии педагога-мастера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11. Анализ представленного занятия с использованием  карты наблюдения и схемы анализа</a:t>
            </a:r>
          </a:p>
          <a:p>
            <a:pPr>
              <a:buFontTx/>
              <a:buNone/>
            </a:pPr>
            <a:r>
              <a:rPr lang="ru-RU" sz="1800" dirty="0" smtClean="0">
                <a:latin typeface="Comic Sans MS" pitchFamily="66" charset="0"/>
              </a:rPr>
              <a:t>12. Коррекция индивидуальной образовательной траектории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400" b="1" dirty="0" smtClean="0">
                <a:latin typeface="Comic Sans MS" panose="030F0702030302020204" pitchFamily="66" charset="0"/>
              </a:rPr>
              <a:t>Механизм </a:t>
            </a:r>
            <a:r>
              <a:rPr lang="ru-RU" sz="2400" b="1" dirty="0">
                <a:latin typeface="Comic Sans MS" panose="030F0702030302020204" pitchFamily="66" charset="0"/>
              </a:rPr>
              <a:t>тиражирования успешного опыта </a:t>
            </a:r>
            <a:endParaRPr lang="ru-RU" sz="24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можно </a:t>
            </a:r>
            <a:r>
              <a:rPr lang="ru-RU" sz="2000" dirty="0">
                <a:latin typeface="Comic Sans MS" panose="030F0702030302020204" pitchFamily="66" charset="0"/>
              </a:rPr>
              <a:t>рассматривать и как инструмент для выстраивания обучающего взаимодействия педагогов  с целью удовлетворения образовательных потребностей, а также (частично) и как инструмент  </a:t>
            </a:r>
            <a:r>
              <a:rPr lang="ru-RU" sz="2000" dirty="0" err="1">
                <a:latin typeface="Comic Sans MS" panose="030F0702030302020204" pitchFamily="66" charset="0"/>
              </a:rPr>
              <a:t>посткурсового</a:t>
            </a:r>
            <a:r>
              <a:rPr lang="ru-RU" sz="2000" dirty="0">
                <a:latin typeface="Comic Sans MS" panose="030F0702030302020204" pitchFamily="66" charset="0"/>
              </a:rPr>
              <a:t> сопровождения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4249348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Управленческий компонент</a:t>
            </a:r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План мероприятий по реализации модели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7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sz="2400" dirty="0" smtClean="0">
                <a:latin typeface="Comic Sans MS" panose="030F0702030302020204" pitchFamily="66" charset="0"/>
              </a:rPr>
              <a:t>Результативно-оценочный </a:t>
            </a:r>
            <a:r>
              <a:rPr lang="ru-RU" sz="2400" dirty="0">
                <a:latin typeface="Comic Sans MS" panose="030F0702030302020204" pitchFamily="66" charset="0"/>
              </a:rPr>
              <a:t>к</a:t>
            </a:r>
            <a:r>
              <a:rPr lang="ru-RU" sz="2400" dirty="0" smtClean="0">
                <a:latin typeface="Comic Sans MS" panose="030F0702030302020204" pitchFamily="66" charset="0"/>
              </a:rPr>
              <a:t>омпонент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3"/>
            <a:ext cx="8784976" cy="5472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ru-RU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</a:t>
            </a:r>
            <a:r>
              <a:rPr lang="ru-RU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методической работы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1.Наличие управленческих решений по результатам анализа деятельности школьных, муниципальных методических объединений </a:t>
            </a:r>
            <a:r>
              <a:rPr lang="ru-RU" sz="14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(приказы, распоряжения, программы по результатам анализа, продвижение лучших практик методической работы);</a:t>
            </a:r>
            <a:endParaRPr lang="ru-RU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Наличие педагогов, которым на региональном уровне присваиваются определённые статусы, например, «учитель-методист», «учитель-наставник»;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Наличие мониторинга образовательных потребностей педагогов;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 Наличие обоснования адресности заказа на ПК;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 Наличие публикаций на сайте МСО результатов анализа и предъявления обобщённых результатов профессиональных дефицитов учителей;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6. Наличие плана мероприятий для методистов и педагогов по овладению способами работы с результатами оценочных процедур, степень его реализации;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7. Наличие муниципальных творческих групп по реализации национального проекта «Образование»;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8. Наличие образовательных практик, представленных образовательными учреждениями в РАОП;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9. Наличие экспертного сопровождения практик образовательных учреждений в РАОП;</a:t>
            </a: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10. Наличие мониторинга школьных систем оценки качества образования;</a:t>
            </a:r>
          </a:p>
          <a:p>
            <a:pPr algn="just">
              <a:spcAft>
                <a:spcPts val="800"/>
              </a:spcAft>
            </a:pPr>
            <a:r>
              <a:rPr lang="ru-RU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11. Наличие </a:t>
            </a: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мониторинга удовлетворённости ОУ уровнем организации муниципальной методической службы.</a:t>
            </a:r>
            <a:endParaRPr lang="ru-RU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6215063"/>
          </a:xfrm>
        </p:spPr>
        <p:txBody>
          <a:bodyPr/>
          <a:lstStyle/>
          <a:p>
            <a:pPr>
              <a:buFontTx/>
              <a:buNone/>
            </a:pPr>
            <a:endParaRPr lang="ru-RU" sz="2400" dirty="0" smtClean="0"/>
          </a:p>
          <a:p>
            <a:pPr>
              <a:buFontTx/>
              <a:buNone/>
            </a:pPr>
            <a:endParaRPr lang="ru-RU" sz="2400" dirty="0" smtClean="0"/>
          </a:p>
          <a:p>
            <a:pPr>
              <a:buFontTx/>
              <a:buNone/>
            </a:pPr>
            <a:endParaRPr lang="ru-RU" sz="2400" dirty="0" smtClean="0"/>
          </a:p>
          <a:p>
            <a:pPr>
              <a:buFontTx/>
              <a:buNone/>
            </a:pPr>
            <a:r>
              <a:rPr lang="ru-RU" sz="2400" dirty="0" smtClean="0">
                <a:latin typeface="Comic Sans MS" pitchFamily="66" charset="0"/>
              </a:rPr>
              <a:t>                          </a:t>
            </a:r>
            <a:r>
              <a:rPr lang="ru-RU" dirty="0" smtClean="0">
                <a:latin typeface="Comic Sans MS" pitchFamily="66" charset="0"/>
              </a:rPr>
              <a:t>Предыстория</a:t>
            </a:r>
          </a:p>
          <a:p>
            <a:pPr>
              <a:buFontTx/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sz="2400" dirty="0" smtClean="0">
                <a:latin typeface="Comic Sans MS" pitchFamily="66" charset="0"/>
              </a:rPr>
              <a:t>1. Модель муниципальной методической службы</a:t>
            </a:r>
          </a:p>
          <a:p>
            <a:pPr>
              <a:buFontTx/>
              <a:buNone/>
            </a:pPr>
            <a:r>
              <a:rPr lang="ru-RU" sz="2400" dirty="0"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.О механизме  вовлечения субъектов в деятельность по решению актуальной задачи</a:t>
            </a:r>
          </a:p>
          <a:p>
            <a:pPr>
              <a:buFontTx/>
              <a:buNone/>
            </a:pPr>
            <a:r>
              <a:rPr lang="ru-RU" sz="2400" dirty="0">
                <a:latin typeface="Comic Sans MS" pitchFamily="66" charset="0"/>
              </a:rPr>
              <a:t>3</a:t>
            </a:r>
            <a:r>
              <a:rPr lang="ru-RU" sz="2400" dirty="0" smtClean="0">
                <a:latin typeface="Comic Sans MS" pitchFamily="66" charset="0"/>
              </a:rPr>
              <a:t>.О механизме тиражирования успешного опыта  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920"/>
            <a:ext cx="8229600" cy="5897244"/>
          </a:xfrm>
        </p:spPr>
        <p:txBody>
          <a:bodyPr/>
          <a:lstStyle/>
          <a:p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                    Проблемы</a:t>
            </a:r>
          </a:p>
          <a:p>
            <a:endParaRPr lang="ru-R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1. Отказ от </a:t>
            </a:r>
            <a:r>
              <a:rPr lang="ru-RU" sz="2400" dirty="0">
                <a:latin typeface="Comic Sans MS" panose="030F0702030302020204" pitchFamily="66" charset="0"/>
              </a:rPr>
              <a:t>использования в методической работе механизма вовлечения субъектов в деятельность по решению актуальных </a:t>
            </a:r>
            <a:r>
              <a:rPr lang="ru-RU" sz="2400" dirty="0" smtClean="0">
                <a:latin typeface="Comic Sans MS" panose="030F0702030302020204" pitchFamily="66" charset="0"/>
              </a:rPr>
              <a:t>задач</a:t>
            </a:r>
          </a:p>
          <a:p>
            <a:pPr marL="0" indent="0">
              <a:buNone/>
            </a:pPr>
            <a:r>
              <a:rPr lang="ru-RU" sz="2400" dirty="0">
                <a:latin typeface="Comic Sans MS" panose="030F0702030302020204" pitchFamily="66" charset="0"/>
              </a:rPr>
              <a:t>2</a:t>
            </a:r>
            <a:r>
              <a:rPr lang="ru-RU" sz="2400" dirty="0" smtClean="0">
                <a:latin typeface="Comic Sans MS" panose="030F0702030302020204" pitchFamily="66" charset="0"/>
              </a:rPr>
              <a:t>. Фрагментарное использование </a:t>
            </a:r>
            <a:r>
              <a:rPr lang="ru-RU" sz="2400" dirty="0">
                <a:latin typeface="Comic Sans MS" panose="030F0702030302020204" pitchFamily="66" charset="0"/>
              </a:rPr>
              <a:t>в методической работе </a:t>
            </a:r>
            <a:r>
              <a:rPr lang="ru-RU" sz="2400" dirty="0" smtClean="0">
                <a:latin typeface="Comic Sans MS" panose="030F0702030302020204" pitchFamily="66" charset="0"/>
              </a:rPr>
              <a:t>механизма </a:t>
            </a:r>
            <a:r>
              <a:rPr lang="ru-RU" sz="2400" dirty="0">
                <a:latin typeface="Comic Sans MS" panose="030F0702030302020204" pitchFamily="66" charset="0"/>
              </a:rPr>
              <a:t>тиражирования успешного </a:t>
            </a:r>
            <a:r>
              <a:rPr lang="ru-RU" sz="2400" dirty="0" smtClean="0">
                <a:latin typeface="Comic Sans MS" panose="030F0702030302020204" pitchFamily="66" charset="0"/>
              </a:rPr>
              <a:t>опыта</a:t>
            </a:r>
          </a:p>
          <a:p>
            <a:pPr marL="0" indent="0">
              <a:buNone/>
            </a:pPr>
            <a:r>
              <a:rPr lang="ru-RU" sz="2400" dirty="0">
                <a:latin typeface="Comic Sans MS" panose="030F0702030302020204" pitchFamily="66" charset="0"/>
              </a:rPr>
              <a:t>3</a:t>
            </a:r>
            <a:r>
              <a:rPr lang="ru-RU" sz="2400" dirty="0" smtClean="0">
                <a:latin typeface="Comic Sans MS" panose="030F0702030302020204" pitchFamily="66" charset="0"/>
              </a:rPr>
              <a:t>. </a:t>
            </a:r>
            <a:r>
              <a:rPr lang="ru-RU" sz="2400" dirty="0" smtClean="0">
                <a:latin typeface="Comic Sans MS" panose="030F0702030302020204" pitchFamily="66" charset="0"/>
              </a:rPr>
              <a:t>Отсутствие системы </a:t>
            </a:r>
            <a:r>
              <a:rPr lang="ru-RU" sz="2400" dirty="0" smtClean="0">
                <a:latin typeface="Comic Sans MS" panose="030F0702030302020204" pitchFamily="66" charset="0"/>
              </a:rPr>
              <a:t>методической поддержки </a:t>
            </a:r>
            <a:r>
              <a:rPr lang="ru-RU" sz="2400" dirty="0">
                <a:latin typeface="Comic Sans MS" panose="030F0702030302020204" pitchFamily="66" charset="0"/>
              </a:rPr>
              <a:t>школьных методических </a:t>
            </a:r>
            <a:r>
              <a:rPr lang="ru-RU" sz="2400" dirty="0" smtClean="0">
                <a:latin typeface="Comic Sans MS" panose="030F0702030302020204" pitchFamily="66" charset="0"/>
              </a:rPr>
              <a:t>объединений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4.Повышение </a:t>
            </a:r>
            <a:r>
              <a:rPr lang="ru-RU" sz="2400" dirty="0">
                <a:latin typeface="Comic Sans MS" panose="030F0702030302020204" pitchFamily="66" charset="0"/>
              </a:rPr>
              <a:t>квалификации </a:t>
            </a:r>
            <a:r>
              <a:rPr lang="ru-RU" sz="2400" dirty="0" smtClean="0">
                <a:latin typeface="Comic Sans MS" panose="030F0702030302020204" pitchFamily="66" charset="0"/>
              </a:rPr>
              <a:t>без </a:t>
            </a:r>
            <a:r>
              <a:rPr lang="ru-RU" sz="2400" dirty="0">
                <a:latin typeface="Comic Sans MS" panose="030F0702030302020204" pitchFamily="66" charset="0"/>
              </a:rPr>
              <a:t>учёта реальных потребностей </a:t>
            </a:r>
            <a:r>
              <a:rPr lang="ru-RU" sz="2400" dirty="0" smtClean="0">
                <a:latin typeface="Comic Sans MS" panose="030F0702030302020204" pitchFamily="66" charset="0"/>
              </a:rPr>
              <a:t>педагогов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Comic Sans MS" panose="030F0702030302020204" pitchFamily="66" charset="0"/>
              </a:rPr>
              <a:t>Цель: </a:t>
            </a:r>
            <a:r>
              <a:rPr lang="ru-RU" sz="2000" dirty="0" smtClean="0">
                <a:latin typeface="Comic Sans MS" panose="030F0702030302020204" pitchFamily="66" charset="0"/>
              </a:rPr>
              <a:t>создание </a:t>
            </a:r>
            <a:r>
              <a:rPr lang="ru-RU" sz="2000" dirty="0">
                <a:latin typeface="Comic Sans MS" panose="030F0702030302020204" pitchFamily="66" charset="0"/>
              </a:rPr>
              <a:t>условий для непрерывного профессионального развития педагогических работников при реализации актуальных задач посредством организации индивидуального сопровождения </a:t>
            </a:r>
            <a:r>
              <a:rPr lang="ru-RU" sz="2000" dirty="0" smtClean="0">
                <a:latin typeface="Comic Sans MS" panose="030F0702030302020204" pitchFamily="66" charset="0"/>
              </a:rPr>
              <a:t>педагогов</a:t>
            </a:r>
          </a:p>
          <a:p>
            <a:pPr marL="0" indent="0">
              <a:buNone/>
            </a:pPr>
            <a:endParaRPr lang="ru-R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b="1" dirty="0">
                <a:latin typeface="Comic Sans MS" panose="030F0702030302020204" pitchFamily="66" charset="0"/>
              </a:rPr>
              <a:t>Задачи:</a:t>
            </a:r>
          </a:p>
          <a:p>
            <a:pPr marL="0" lv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1.Создать </a:t>
            </a:r>
            <a:r>
              <a:rPr lang="ru-RU" sz="2000" dirty="0">
                <a:latin typeface="Comic Sans MS" panose="030F0702030302020204" pitchFamily="66" charset="0"/>
              </a:rPr>
              <a:t>систему выявления образовательных потребностей педагогов на основе образовательных дефицитов </a:t>
            </a:r>
            <a:r>
              <a:rPr lang="ru-RU" sz="2000" dirty="0" smtClean="0">
                <a:latin typeface="Comic Sans MS" panose="030F0702030302020204" pitchFamily="66" charset="0"/>
              </a:rPr>
              <a:t>обучающихся</a:t>
            </a:r>
            <a:endParaRPr lang="ru-RU" sz="20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2.Усовершенствовать </a:t>
            </a:r>
            <a:r>
              <a:rPr lang="ru-RU" sz="2000" dirty="0">
                <a:latin typeface="Comic Sans MS" panose="030F0702030302020204" pitchFamily="66" charset="0"/>
              </a:rPr>
              <a:t>систему индивидуального сопровождения </a:t>
            </a:r>
            <a:r>
              <a:rPr lang="ru-RU" sz="2000" dirty="0" smtClean="0">
                <a:latin typeface="Comic Sans MS" panose="030F0702030302020204" pitchFamily="66" charset="0"/>
              </a:rPr>
              <a:t>педагогов</a:t>
            </a:r>
            <a:endParaRPr lang="ru-RU" sz="20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3.Обеспечить </a:t>
            </a:r>
            <a:r>
              <a:rPr lang="ru-RU" sz="2000" dirty="0">
                <a:latin typeface="Comic Sans MS" panose="030F0702030302020204" pitchFamily="66" charset="0"/>
              </a:rPr>
              <a:t>изучение и применение практик работы с детскими образовательными </a:t>
            </a:r>
            <a:r>
              <a:rPr lang="ru-RU" sz="2000" dirty="0" smtClean="0">
                <a:latin typeface="Comic Sans MS" panose="030F0702030302020204" pitchFamily="66" charset="0"/>
              </a:rPr>
              <a:t>результатами</a:t>
            </a:r>
            <a:endParaRPr lang="ru-RU" sz="20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0683" y="58172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Актуальная задача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29946" y="620152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Отдел образования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3335" y="722028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4132303" y="413429"/>
            <a:ext cx="255371" cy="13180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8" name="Соединительная линия уступом 7"/>
          <p:cNvCxnSpPr/>
          <p:nvPr/>
        </p:nvCxnSpPr>
        <p:spPr>
          <a:xfrm rot="16200000" flipH="1">
            <a:off x="4369722" y="374174"/>
            <a:ext cx="235678" cy="21006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23407" y="1426690"/>
            <a:ext cx="2965622" cy="304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Августовский педагогический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853641" y="2160577"/>
            <a:ext cx="6944498" cy="194001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1" name="Овал 10"/>
          <p:cNvSpPr/>
          <p:nvPr/>
        </p:nvSpPr>
        <p:spPr>
          <a:xfrm>
            <a:off x="855701" y="4357668"/>
            <a:ext cx="6808573" cy="20553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2" name="Прямоугольник 11"/>
          <p:cNvSpPr/>
          <p:nvPr/>
        </p:nvSpPr>
        <p:spPr>
          <a:xfrm>
            <a:off x="3072711" y="2273643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Методический совет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39311" y="2809352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РМО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44763" y="2829393"/>
            <a:ext cx="2454875" cy="343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Проблемные группы,</a:t>
            </a:r>
          </a:p>
          <a:p>
            <a:pPr algn="ctr"/>
            <a:r>
              <a:rPr lang="ru-RU" sz="1200" dirty="0" smtClean="0"/>
              <a:t> творческие группы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86096" y="3547419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Рабочие группы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66963" y="6539559"/>
            <a:ext cx="3707027" cy="230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Итоговая методическая конференция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34357" y="4529681"/>
            <a:ext cx="2896344" cy="2709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Ярмарка методик и технологий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04415" y="4969468"/>
            <a:ext cx="2928920" cy="528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Семинары ( н-р, руководителей РМО, педагогов, управленческие и др.)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55062" y="5028034"/>
            <a:ext cx="2111973" cy="332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Методические проекты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95249" y="5656305"/>
            <a:ext cx="2584623" cy="230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Профессиональные конкурсы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69228" y="6017125"/>
            <a:ext cx="2584623" cy="230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Педагогические чтения</a:t>
            </a:r>
            <a:endParaRPr lang="ru-RU" sz="12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306218" y="1049294"/>
            <a:ext cx="0" cy="251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25891" y="1767015"/>
            <a:ext cx="0" cy="251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328546" y="2784642"/>
            <a:ext cx="12359" cy="6858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387944" y="6299878"/>
            <a:ext cx="0" cy="251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81148" y="3151413"/>
            <a:ext cx="799070" cy="1220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512356" y="3235042"/>
            <a:ext cx="710516" cy="12037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8" name="Прямоугольная выноска 27"/>
          <p:cNvSpPr/>
          <p:nvPr/>
        </p:nvSpPr>
        <p:spPr>
          <a:xfrm>
            <a:off x="7067035" y="58171"/>
            <a:ext cx="2011059" cy="497881"/>
          </a:xfrm>
          <a:prstGeom prst="wedgeRectCallout">
            <a:avLst>
              <a:gd name="adj1" fmla="val -93243"/>
              <a:gd name="adj2" fmla="val 1278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Администратор портала</a:t>
            </a:r>
            <a:endParaRPr lang="ru-RU" sz="1200" dirty="0"/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6989800" y="1250396"/>
            <a:ext cx="2088294" cy="597457"/>
          </a:xfrm>
          <a:prstGeom prst="wedgeRectCallout">
            <a:avLst>
              <a:gd name="adj1" fmla="val -122029"/>
              <a:gd name="adj2" fmla="val 1434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Сеть профессиональных сообществ</a:t>
            </a:r>
            <a:endParaRPr lang="ru-RU" sz="1200" dirty="0"/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7067035" y="3762562"/>
            <a:ext cx="2010123" cy="466566"/>
          </a:xfrm>
          <a:prstGeom prst="wedgeRectCallout">
            <a:avLst>
              <a:gd name="adj1" fmla="val -107268"/>
              <a:gd name="adj2" fmla="val 1475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Места самоопределения педагогов</a:t>
            </a:r>
            <a:endParaRPr lang="ru-RU" sz="1200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7161682" y="5771636"/>
            <a:ext cx="1915476" cy="608200"/>
          </a:xfrm>
          <a:prstGeom prst="wedgeRectCallout">
            <a:avLst>
              <a:gd name="adj1" fmla="val -122460"/>
              <a:gd name="adj2" fmla="val -534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Сетевые мероприятия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2661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214313" y="357188"/>
            <a:ext cx="8786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mic Sans MS" pitchFamily="66" charset="0"/>
              </a:rPr>
              <a:t>Схема организации анализа и планирования деятельности</a:t>
            </a:r>
          </a:p>
        </p:txBody>
      </p:sp>
      <p:sp>
        <p:nvSpPr>
          <p:cNvPr id="6" name="Овал 5"/>
          <p:cNvSpPr/>
          <p:nvPr/>
        </p:nvSpPr>
        <p:spPr>
          <a:xfrm>
            <a:off x="3357554" y="1643050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МС</a:t>
            </a:r>
          </a:p>
        </p:txBody>
      </p:sp>
      <p:sp>
        <p:nvSpPr>
          <p:cNvPr id="7" name="Овал 6"/>
          <p:cNvSpPr/>
          <p:nvPr/>
        </p:nvSpPr>
        <p:spPr>
          <a:xfrm>
            <a:off x="3357554" y="3429000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ТГ</a:t>
            </a:r>
          </a:p>
        </p:txBody>
      </p:sp>
      <p:sp>
        <p:nvSpPr>
          <p:cNvPr id="8" name="Овал 7"/>
          <p:cNvSpPr/>
          <p:nvPr/>
        </p:nvSpPr>
        <p:spPr>
          <a:xfrm>
            <a:off x="3357554" y="5286388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РГ</a:t>
            </a:r>
          </a:p>
        </p:txBody>
      </p:sp>
      <p:sp>
        <p:nvSpPr>
          <p:cNvPr id="9" name="Стрелка вверх 8"/>
          <p:cNvSpPr/>
          <p:nvPr/>
        </p:nvSpPr>
        <p:spPr>
          <a:xfrm>
            <a:off x="3857620" y="2714620"/>
            <a:ext cx="214314" cy="642942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3857620" y="4429132"/>
            <a:ext cx="214314" cy="642942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2714620"/>
            <a:ext cx="214314" cy="64294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4429132"/>
            <a:ext cx="214314" cy="64294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2800" dirty="0" smtClean="0">
                <a:latin typeface="Comic Sans MS" panose="030F0702030302020204" pitchFamily="66" charset="0"/>
              </a:rPr>
              <a:t>Содержательно-технологический   компонент</a:t>
            </a:r>
            <a:endParaRPr lang="ru-RU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800" dirty="0" smtClean="0">
                <a:latin typeface="Comic Sans MS" panose="030F0702030302020204" pitchFamily="66" charset="0"/>
              </a:rPr>
              <a:t>Программа </a:t>
            </a:r>
            <a:r>
              <a:rPr lang="ru-RU" sz="1800" dirty="0">
                <a:latin typeface="Comic Sans MS" panose="030F0702030302020204" pitchFamily="66" charset="0"/>
              </a:rPr>
              <a:t>развития муниципальной методической службы до </a:t>
            </a:r>
            <a:r>
              <a:rPr lang="ru-RU" sz="1800" dirty="0" smtClean="0">
                <a:latin typeface="Comic Sans MS" panose="030F0702030302020204" pitchFamily="66" charset="0"/>
              </a:rPr>
              <a:t>2024г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П</a:t>
            </a:r>
            <a:r>
              <a:rPr lang="ru-RU" sz="1800" dirty="0" smtClean="0">
                <a:latin typeface="Comic Sans MS" panose="030F0702030302020204" pitchFamily="66" charset="0"/>
              </a:rPr>
              <a:t>роекты по направлениям </a:t>
            </a:r>
            <a:r>
              <a:rPr lang="ru-RU" sz="1800" dirty="0">
                <a:latin typeface="Comic Sans MS" panose="030F0702030302020204" pitchFamily="66" charset="0"/>
              </a:rPr>
              <a:t>работы: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1. Организация методической работы по выявлению и снятию образовательных потребностей педагогов, связанных с 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- подготовкой обучающихся к государственной итоговой аттестации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- с формированием УУД и функциональных грамотностей обучающихся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2. Организация методической работы по решению образовательных задач педагогов, связанных с выстраиванием образовательного процесса по ИОМ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3. Разработка и реализация ИОП педагога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4. Школа молодого педагога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5. Деятельность методистов и педагогов по овладению способами работы с результатами оценочных процедур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5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               </a:t>
            </a:r>
          </a:p>
          <a:p>
            <a:pPr lvl="0">
              <a:buNone/>
            </a:pP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            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Использование механизмов</a:t>
            </a:r>
          </a:p>
          <a:p>
            <a:pPr lvl="0">
              <a:buNone/>
            </a:pPr>
            <a:endParaRPr lang="ru-RU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Механизм  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вовлечения 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субъектов 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в деятельность по решению актуальной 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задачи</a:t>
            </a:r>
          </a:p>
          <a:p>
            <a:pPr marL="0" lvl="0" indent="0">
              <a:buNone/>
            </a:pPr>
            <a:endParaRPr lang="ru-RU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. Механизм 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тиражирования успешного опыта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90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Механизм  </a:t>
            </a:r>
            <a:r>
              <a:rPr lang="ru-RU" dirty="0">
                <a:solidFill>
                  <a:srgbClr val="000000"/>
                </a:solidFill>
                <a:latin typeface="Comic Sans MS" pitchFamily="66" charset="0"/>
              </a:rPr>
              <a:t>вовлечения субъектов в 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деятельность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72816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ru-RU" sz="2800" dirty="0" smtClean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err="1">
                <a:latin typeface="Comic Sans MS" panose="030F0702030302020204" pitchFamily="66" charset="0"/>
                <a:ea typeface="Calibri" panose="020F0502020204030204" pitchFamily="34" charset="0"/>
              </a:rPr>
              <a:t>П</a:t>
            </a:r>
            <a:r>
              <a:rPr lang="ru-RU" sz="2800" dirty="0" err="1" smtClean="0">
                <a:latin typeface="Comic Sans MS" panose="030F0702030302020204" pitchFamily="66" charset="0"/>
                <a:ea typeface="Calibri" panose="020F0502020204030204" pitchFamily="34" charset="0"/>
              </a:rPr>
              <a:t>роблематизация</a:t>
            </a:r>
            <a:endParaRPr lang="ru-RU" sz="2800" dirty="0" smtClean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latin typeface="Comic Sans MS" panose="030F0702030302020204" pitchFamily="66" charset="0"/>
                <a:ea typeface="Calibri" panose="020F0502020204030204" pitchFamily="34" charset="0"/>
              </a:rPr>
              <a:t>А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нализа и 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классификация 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дефицитов обучающихся</a:t>
            </a:r>
          </a:p>
          <a:p>
            <a:pPr marL="514350" indent="-514350"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П</a:t>
            </a:r>
            <a:r>
              <a:rPr lang="ru-RU" sz="2800" dirty="0" smtClean="0">
                <a:latin typeface="Comic Sans MS" panose="030F0702030302020204" pitchFamily="66" charset="0"/>
              </a:rPr>
              <a:t>еревод </a:t>
            </a:r>
            <a:r>
              <a:rPr lang="ru-RU" sz="2800" dirty="0">
                <a:latin typeface="Comic Sans MS" panose="030F0702030302020204" pitchFamily="66" charset="0"/>
              </a:rPr>
              <a:t>детских образовательных дефицитов в дефициты педагога</a:t>
            </a:r>
            <a:endParaRPr lang="ru-RU" sz="2800" dirty="0" smtClean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Перевод </a:t>
            </a:r>
            <a:r>
              <a:rPr lang="ru-RU" sz="2800" dirty="0">
                <a:latin typeface="Comic Sans MS" panose="030F0702030302020204" pitchFamily="66" charset="0"/>
                <a:ea typeface="Calibri" panose="020F0502020204030204" pitchFamily="34" charset="0"/>
              </a:rPr>
              <a:t>образовательных 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дефицитов педагогов </a:t>
            </a:r>
            <a:r>
              <a:rPr lang="ru-RU" sz="2800" dirty="0">
                <a:latin typeface="Comic Sans MS" panose="030F0702030302020204" pitchFamily="66" charset="0"/>
                <a:ea typeface="Calibri" panose="020F0502020204030204" pitchFamily="34" charset="0"/>
              </a:rPr>
              <a:t>в 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потребности </a:t>
            </a:r>
          </a:p>
          <a:p>
            <a:pPr marL="514350" indent="-514350">
              <a:buAutoNum type="arabicPeriod"/>
            </a:pPr>
            <a:r>
              <a:rPr lang="ru-RU" sz="2800" dirty="0">
                <a:latin typeface="Comic Sans MS" panose="030F0702030302020204" pitchFamily="66" charset="0"/>
                <a:ea typeface="Calibri" panose="020F0502020204030204" pitchFamily="34" charset="0"/>
              </a:rPr>
              <a:t>П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рограммирование </a:t>
            </a:r>
            <a:r>
              <a:rPr lang="ru-RU" sz="2800" dirty="0">
                <a:latin typeface="Comic Sans MS" panose="030F0702030302020204" pitchFamily="66" charset="0"/>
                <a:ea typeface="Calibri" panose="020F0502020204030204" pitchFamily="34" charset="0"/>
              </a:rPr>
              <a:t>и </a:t>
            </a:r>
            <a:r>
              <a:rPr lang="ru-RU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реализация программы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0965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A001D"/>
      </a:hlink>
      <a:folHlink>
        <a:srgbClr val="FFA7B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6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336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4177</TotalTime>
  <Words>1114</Words>
  <Application>Microsoft Office PowerPoint</Application>
  <PresentationFormat>Экран (4:3)</PresentationFormat>
  <Paragraphs>151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Ранько</dc:creator>
  <cp:lastModifiedBy>Korobeinikova</cp:lastModifiedBy>
  <cp:revision>224</cp:revision>
  <dcterms:created xsi:type="dcterms:W3CDTF">2007-02-24T17:34:38Z</dcterms:created>
  <dcterms:modified xsi:type="dcterms:W3CDTF">2020-02-13T09:17:10Z</dcterms:modified>
</cp:coreProperties>
</file>