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2"/>
  </p:notesMasterIdLst>
  <p:sldIdLst>
    <p:sldId id="389" r:id="rId2"/>
    <p:sldId id="435" r:id="rId3"/>
    <p:sldId id="452" r:id="rId4"/>
    <p:sldId id="419" r:id="rId5"/>
    <p:sldId id="434" r:id="rId6"/>
    <p:sldId id="392" r:id="rId7"/>
    <p:sldId id="436" r:id="rId8"/>
    <p:sldId id="437" r:id="rId9"/>
    <p:sldId id="439" r:id="rId10"/>
    <p:sldId id="440" r:id="rId11"/>
    <p:sldId id="441" r:id="rId12"/>
    <p:sldId id="442" r:id="rId13"/>
    <p:sldId id="443" r:id="rId14"/>
    <p:sldId id="449" r:id="rId15"/>
    <p:sldId id="444" r:id="rId16"/>
    <p:sldId id="445" r:id="rId17"/>
    <p:sldId id="446" r:id="rId18"/>
    <p:sldId id="428" r:id="rId19"/>
    <p:sldId id="394" r:id="rId20"/>
    <p:sldId id="448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33CC"/>
    <a:srgbClr val="99CCFF"/>
    <a:srgbClr val="00259A"/>
    <a:srgbClr val="0062C4"/>
    <a:srgbClr val="FFCCCC"/>
    <a:srgbClr val="9E0000"/>
    <a:srgbClr val="D03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4" autoAdjust="0"/>
    <p:restoredTop sz="94660"/>
  </p:normalViewPr>
  <p:slideViewPr>
    <p:cSldViewPr>
      <p:cViewPr varScale="1">
        <p:scale>
          <a:sx n="68" d="100"/>
          <a:sy n="68" d="100"/>
        </p:scale>
        <p:origin x="63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E51818F-7D29-4AE4-8798-11F232F845E4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B49731C-F60D-4523-8457-3EF5DA6AFB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126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AEAA8-34DC-4238-BDAC-7AE588495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DA193-5C58-43E1-87A2-83DEC844A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04DCB-D912-4269-8AF1-F47B0FBA24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9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9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1D90-BD70-4256-BB60-B34246514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45C67-D886-45EB-9F7F-3841301F8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1139E-BDAC-4CAB-A965-7B2F7F0E9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D38AE-5D11-4CDC-B553-B335979FE7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E561-046A-4BC2-829F-0888B5771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D638A-7BE7-4952-919F-4D3F30873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D8E75-F0FF-41BE-B49C-BDD581F006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FE270-BBC5-43D6-B729-367931204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9301D-0D50-496F-B0FC-AAF43E422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CB244AE-4A50-4811-9DC9-7CCF3AA66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357188" y="285750"/>
            <a:ext cx="8229600" cy="5857875"/>
          </a:xfrm>
        </p:spPr>
        <p:txBody>
          <a:bodyPr/>
          <a:lstStyle/>
          <a:p>
            <a:pPr algn="ctr">
              <a:buFontTx/>
              <a:buNone/>
            </a:pPr>
            <a:endParaRPr lang="ru-RU" sz="2800" b="1" i="1" dirty="0" smtClean="0"/>
          </a:p>
          <a:p>
            <a:pPr algn="ctr">
              <a:buFontTx/>
              <a:buNone/>
            </a:pPr>
            <a:endParaRPr lang="ru-RU" sz="2800" b="1" i="1" dirty="0" smtClean="0"/>
          </a:p>
          <a:p>
            <a:pPr algn="ctr">
              <a:buFontTx/>
              <a:buNone/>
            </a:pPr>
            <a:endParaRPr lang="ru-RU" sz="2800" b="1" i="1" dirty="0" smtClean="0"/>
          </a:p>
          <a:p>
            <a:pPr algn="ctr">
              <a:buFontTx/>
              <a:buNone/>
            </a:pPr>
            <a:endParaRPr lang="ru-RU" sz="2800" b="1" i="1" dirty="0" smtClean="0"/>
          </a:p>
          <a:p>
            <a:pPr algn="ctr">
              <a:buFontTx/>
              <a:buNone/>
            </a:pPr>
            <a:r>
              <a:rPr lang="ru-RU" sz="2400" i="1" dirty="0" smtClean="0">
                <a:latin typeface="Comic Sans MS" pitchFamily="66" charset="0"/>
              </a:rPr>
              <a:t>Модель методического сопровождения учителей по  формированию функциональной грамотности школьников на муниципальном уровне</a:t>
            </a:r>
          </a:p>
          <a:p>
            <a:pPr>
              <a:buFontTx/>
              <a:buNone/>
            </a:pPr>
            <a:endParaRPr lang="ru-RU" sz="3600" i="1" dirty="0">
              <a:latin typeface="Comic Sans MS" pitchFamily="66" charset="0"/>
            </a:endParaRPr>
          </a:p>
          <a:p>
            <a:pPr>
              <a:buFontTx/>
              <a:buNone/>
            </a:pPr>
            <a:endParaRPr lang="ru-RU" sz="3600" i="1" dirty="0" smtClean="0">
              <a:latin typeface="Comic Sans MS" pitchFamily="66" charset="0"/>
            </a:endParaRPr>
          </a:p>
          <a:p>
            <a:pPr>
              <a:buFontTx/>
              <a:buNone/>
            </a:pPr>
            <a:endParaRPr lang="ru-RU" sz="3600" i="1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ru-RU" sz="3600" i="1" dirty="0" smtClean="0">
                <a:latin typeface="Comic Sans MS" pitchFamily="66" charset="0"/>
              </a:rPr>
              <a:t>                  </a:t>
            </a:r>
            <a:r>
              <a:rPr lang="ru-RU" sz="2400" i="1" dirty="0" smtClean="0">
                <a:latin typeface="Comic Sans MS" pitchFamily="66" charset="0"/>
              </a:rPr>
              <a:t>с. Пировское, 2020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336704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20688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4048" indent="-384048" eaLnBrk="1" fontAlgn="auto" hangingPunct="1">
              <a:defRPr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32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Содержательная </a:t>
            </a:r>
            <a:r>
              <a:rPr lang="ru-RU" sz="32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составляющая</a:t>
            </a:r>
            <a:r>
              <a:rPr lang="ru-RU" sz="32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84048" indent="-384048" eaLnBrk="1" fontAlgn="auto" hangingPunct="1">
              <a:defRPr/>
            </a:pPr>
            <a:endParaRPr lang="ru-RU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ru-RU" sz="20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представлений педагогов о функциональной </a:t>
            </a:r>
            <a:r>
              <a:rPr 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грамотности;</a:t>
            </a:r>
            <a:endParaRPr lang="ru-RU" sz="2000" i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ru-RU" sz="20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мониторинговых процедур и их аналитическая </a:t>
            </a:r>
            <a:r>
              <a:rPr 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интерпретация; </a:t>
            </a:r>
          </a:p>
          <a:p>
            <a:pPr marL="285750" indent="-28575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ru-RU" sz="20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азработка </a:t>
            </a:r>
            <a:r>
              <a:rPr lang="ru-RU" sz="20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методических рекомендаций и оказание адресной </a:t>
            </a:r>
            <a:r>
              <a:rPr 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помощи;</a:t>
            </a:r>
            <a:endParaRPr lang="ru-RU" sz="2000" i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ru-RU" sz="20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педагогов новым методам, формам организации методического </a:t>
            </a:r>
            <a:r>
              <a:rPr 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сопровождения </a:t>
            </a:r>
            <a:r>
              <a:rPr lang="ru-RU" sz="20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i="1" dirty="0" err="1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супервизия</a:t>
            </a:r>
            <a:r>
              <a:rPr 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наставничество</a:t>
            </a:r>
            <a:r>
              <a:rPr lang="ru-RU" sz="20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кураторская методика</a:t>
            </a:r>
            <a:r>
              <a:rPr 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285750" indent="-28575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и реализация ИОП педагога;</a:t>
            </a:r>
          </a:p>
          <a:p>
            <a:pPr marL="285750" indent="-28575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 ранее апробированных механизмов: </a:t>
            </a:r>
          </a:p>
          <a:p>
            <a:pPr marL="457200" indent="-457200" eaLnBrk="1" fontAlgn="auto" hangingPunct="1">
              <a:buAutoNum type="arabicParenR"/>
              <a:defRPr/>
            </a:pPr>
            <a:r>
              <a:rPr 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субъектов в деятельность по реализации актуальной задачи;</a:t>
            </a:r>
          </a:p>
          <a:p>
            <a:pPr marL="457200" indent="-457200" eaLnBrk="1" fontAlgn="auto" hangingPunct="1">
              <a:buAutoNum type="arabicParenR"/>
              <a:defRPr/>
            </a:pPr>
            <a:r>
              <a:rPr 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тиражирование успешного опыта.</a:t>
            </a:r>
            <a:endParaRPr lang="ru-RU" sz="2000" i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913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8919"/>
            <a:ext cx="8229600" cy="5976664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ru-RU" altLang="ru-RU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Коммуникативная </a:t>
            </a:r>
            <a:r>
              <a:rPr lang="ru-RU" altLang="ru-RU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составляющая</a:t>
            </a:r>
            <a:endParaRPr lang="ru-RU" altLang="ru-RU" i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4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Групповые коммуникации:</a:t>
            </a:r>
          </a:p>
          <a:p>
            <a:pPr eaLnBrk="1" hangingPunct="1">
              <a:lnSpc>
                <a:spcPct val="100000"/>
              </a:lnSpc>
              <a:buFontTx/>
              <a:buChar char="-"/>
            </a:pPr>
            <a:r>
              <a:rPr lang="ru-RU" altLang="ru-RU" sz="2000" i="1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Межпредметное</a:t>
            </a:r>
            <a:r>
              <a:rPr lang="ru-RU" altLang="ru-RU" sz="20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взаимодействие в целях формирования функциональной </a:t>
            </a:r>
            <a:r>
              <a:rPr lang="ru-RU" alt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грамотности;</a:t>
            </a:r>
            <a:endParaRPr lang="ru-RU" altLang="ru-RU" sz="2000" i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buFontTx/>
              <a:buChar char="-"/>
            </a:pPr>
            <a:r>
              <a:rPr lang="ru-RU" altLang="ru-RU" sz="20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профессиональных </a:t>
            </a:r>
            <a:r>
              <a:rPr lang="ru-RU" alt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сообществ;</a:t>
            </a:r>
            <a:endParaRPr lang="ru-RU" altLang="ru-RU" sz="2000" i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buFontTx/>
              <a:buChar char="-"/>
            </a:pPr>
            <a:r>
              <a:rPr lang="ru-RU" altLang="ru-RU" sz="20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Активизация командной </a:t>
            </a:r>
            <a:r>
              <a:rPr lang="ru-RU" alt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работы;</a:t>
            </a:r>
            <a:endParaRPr lang="ru-RU" altLang="ru-RU" sz="2000" i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buFontTx/>
              <a:buChar char="-"/>
            </a:pPr>
            <a:r>
              <a:rPr lang="ru-RU" alt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Муниципальные проблемные площадки;</a:t>
            </a:r>
            <a:endParaRPr lang="ru-RU" altLang="ru-RU" sz="2000" i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buFontTx/>
              <a:buChar char="-"/>
            </a:pPr>
            <a:r>
              <a:rPr lang="ru-RU" altLang="ru-RU" sz="20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Площадки для профессиональных проб </a:t>
            </a:r>
            <a:r>
              <a:rPr lang="ru-RU" alt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педагогов.</a:t>
            </a:r>
          </a:p>
          <a:p>
            <a:pPr eaLnBrk="1" hangingPunct="1"/>
            <a:r>
              <a:rPr lang="ru-RU" altLang="ru-RU" sz="24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Педагогический форум</a:t>
            </a:r>
          </a:p>
          <a:p>
            <a:pPr eaLnBrk="1" hangingPunct="1"/>
            <a:r>
              <a:rPr lang="ru-RU" altLang="ru-RU" sz="24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Августовский педсовет</a:t>
            </a:r>
            <a:endParaRPr lang="ru-RU" altLang="ru-RU" sz="2400" i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4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Интерактивные </a:t>
            </a:r>
            <a:r>
              <a:rPr lang="ru-RU" altLang="ru-RU" sz="24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коммуникации </a:t>
            </a:r>
            <a:r>
              <a:rPr lang="ru-RU" altLang="ru-RU" sz="20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(сетевые сообщества, платформы для общения: социальные сети, группы в мессенджерах</a:t>
            </a:r>
            <a:r>
              <a:rPr lang="ru-RU" alt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altLang="ru-RU" sz="2400" i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4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Персональные коммуникации </a:t>
            </a:r>
            <a:r>
              <a:rPr lang="ru-RU" altLang="ru-RU" sz="20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(консультации</a:t>
            </a:r>
            <a:r>
              <a:rPr lang="ru-RU" alt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,…).</a:t>
            </a:r>
            <a:endParaRPr lang="ru-RU" altLang="ru-RU" sz="2000" i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641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pPr eaLnBrk="1" hangingPunct="1">
              <a:defRPr/>
            </a:pPr>
            <a:endParaRPr lang="ru-RU" altLang="ru-RU" sz="2000" dirty="0" smtClean="0"/>
          </a:p>
          <a:p>
            <a:pPr marL="0" indent="0" eaLnBrk="1" hangingPunct="1">
              <a:buNone/>
              <a:defRPr/>
            </a:pPr>
            <a:r>
              <a:rPr lang="ru-RU" altLang="ru-RU" i="1" dirty="0" err="1" smtClean="0">
                <a:latin typeface="Comic Sans MS" panose="030F0702030302020204" pitchFamily="66" charset="0"/>
              </a:rPr>
              <a:t>Деятельностная</a:t>
            </a:r>
            <a:r>
              <a:rPr lang="ru-RU" altLang="ru-RU" i="1" dirty="0" smtClean="0">
                <a:latin typeface="Comic Sans MS" panose="030F0702030302020204" pitchFamily="66" charset="0"/>
              </a:rPr>
              <a:t> (технологическая) составляющая:</a:t>
            </a:r>
          </a:p>
          <a:p>
            <a:pPr marL="0" indent="0" eaLnBrk="1" hangingPunct="1">
              <a:buNone/>
              <a:defRPr/>
            </a:pPr>
            <a:endParaRPr lang="ru-RU" altLang="ru-RU" sz="2000" dirty="0"/>
          </a:p>
          <a:p>
            <a:pPr eaLnBrk="1" hangingPunct="1">
              <a:defRPr/>
            </a:pPr>
            <a:r>
              <a:rPr lang="ru-RU" altLang="ru-RU" sz="2000" i="1" dirty="0" smtClean="0">
                <a:latin typeface="Comic Sans MS" panose="030F0702030302020204" pitchFamily="66" charset="0"/>
              </a:rPr>
              <a:t>Внедрение технологии «Университет непрерывного образования» (разработка и реализация ИОП педагога – рефлексия в малых группах и парах).</a:t>
            </a:r>
          </a:p>
          <a:p>
            <a:pPr eaLnBrk="1" hangingPunct="1">
              <a:defRPr/>
            </a:pPr>
            <a:r>
              <a:rPr 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 механизмов:  1) вовлечение </a:t>
            </a:r>
            <a:r>
              <a:rPr lang="ru-RU" sz="20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субъектов в деятельность по реализации актуальной </a:t>
            </a:r>
            <a:r>
              <a:rPr 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задачи;</a:t>
            </a:r>
          </a:p>
          <a:p>
            <a:pPr marL="0" indent="0" eaLnBrk="1" hangingPunct="1">
              <a:buNone/>
              <a:defRPr/>
            </a:pPr>
            <a:r>
              <a:rPr lang="ru-RU" sz="20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2) тиражирование </a:t>
            </a:r>
            <a:r>
              <a:rPr lang="ru-RU" sz="20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успешного </a:t>
            </a:r>
            <a:r>
              <a:rPr 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опыта.</a:t>
            </a:r>
          </a:p>
          <a:p>
            <a:pPr eaLnBrk="1" hangingPunct="1">
              <a:defRPr/>
            </a:pPr>
            <a:r>
              <a:rPr 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Наставничество</a:t>
            </a:r>
          </a:p>
          <a:p>
            <a:pPr eaLnBrk="1" hangingPunct="1">
              <a:defRPr/>
            </a:pPr>
            <a:r>
              <a:rPr 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Сетевое взаимодействие</a:t>
            </a:r>
            <a:endParaRPr lang="ru-RU" sz="2000" i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ru-RU" sz="20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Онлайн-технологии</a:t>
            </a:r>
            <a:endParaRPr lang="ru-RU" sz="2000" i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ru-RU" sz="2000" i="1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ru-RU" sz="2000" i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ru-RU" altLang="ru-RU" sz="2000" dirty="0"/>
          </a:p>
          <a:p>
            <a:pPr marL="0" indent="0" eaLnBrk="1" hangingPunct="1">
              <a:buNone/>
              <a:defRPr/>
            </a:pPr>
            <a:endParaRPr lang="ru-RU" altLang="ru-RU" sz="2000" dirty="0" smtClean="0"/>
          </a:p>
          <a:p>
            <a:pPr eaLnBrk="1" hangingPunct="1">
              <a:defRPr/>
            </a:pPr>
            <a:endParaRPr lang="ru-RU" altLang="ru-RU" sz="2000" dirty="0"/>
          </a:p>
          <a:p>
            <a:pPr marL="0" indent="0" eaLnBrk="1" hangingPunct="1">
              <a:buFont typeface="Franklin Gothic Book" panose="020B0503020102020204" pitchFamily="34" charset="0"/>
              <a:buNone/>
              <a:defRPr/>
            </a:pPr>
            <a:endParaRPr lang="ru-RU" altLang="ru-RU" sz="2000" dirty="0"/>
          </a:p>
          <a:p>
            <a:pPr eaLnBrk="1" hangingPunct="1">
              <a:defRPr/>
            </a:pPr>
            <a:r>
              <a:rPr lang="ru-RU" altLang="ru-RU" sz="2000" dirty="0"/>
              <a:t>Анализ,</a:t>
            </a:r>
          </a:p>
          <a:p>
            <a:pPr eaLnBrk="1" hangingPunct="1">
              <a:defRPr/>
            </a:pPr>
            <a:r>
              <a:rPr lang="ru-RU" altLang="ru-RU" sz="2000" dirty="0"/>
              <a:t>планирование,</a:t>
            </a:r>
          </a:p>
          <a:p>
            <a:pPr eaLnBrk="1" hangingPunct="1">
              <a:defRPr/>
            </a:pPr>
            <a:r>
              <a:rPr lang="ru-RU" altLang="ru-RU" sz="2000" dirty="0"/>
              <a:t>рефлексия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38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/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i="1" dirty="0" smtClean="0">
                <a:latin typeface="Comic Sans MS" panose="030F0702030302020204" pitchFamily="66" charset="0"/>
              </a:rPr>
              <a:t>Рефлексивная составляющая:</a:t>
            </a:r>
          </a:p>
          <a:p>
            <a:pPr marL="0" indent="0">
              <a:buNone/>
            </a:pPr>
            <a:endParaRPr lang="ru-RU" sz="2800" b="1" i="1" dirty="0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ru-RU" altLang="ru-RU" sz="2400" i="1" dirty="0" smtClean="0">
                <a:latin typeface="Comic Sans MS" panose="030F0702030302020204" pitchFamily="66" charset="0"/>
              </a:rPr>
              <a:t>Диагностика обучающихся;</a:t>
            </a:r>
          </a:p>
          <a:p>
            <a:pPr eaLnBrk="1" hangingPunct="1"/>
            <a:r>
              <a:rPr lang="ru-RU" altLang="ru-RU" sz="2400" i="1" dirty="0" smtClean="0">
                <a:latin typeface="Comic Sans MS" panose="030F0702030302020204" pitchFamily="66" charset="0"/>
              </a:rPr>
              <a:t>Мониторинги педагогов;</a:t>
            </a:r>
            <a:endParaRPr lang="ru-RU" altLang="ru-RU" sz="2400" i="1" dirty="0">
              <a:latin typeface="Comic Sans MS" panose="030F0702030302020204" pitchFamily="66" charset="0"/>
            </a:endParaRPr>
          </a:p>
          <a:p>
            <a:pPr eaLnBrk="1" hangingPunct="1"/>
            <a:r>
              <a:rPr lang="ru-RU" altLang="ru-RU" sz="2400" i="1" dirty="0">
                <a:latin typeface="Comic Sans MS" panose="030F0702030302020204" pitchFamily="66" charset="0"/>
              </a:rPr>
              <a:t>Рефлексивно-аналитические семинары;</a:t>
            </a:r>
          </a:p>
          <a:p>
            <a:pPr eaLnBrk="1" hangingPunct="1"/>
            <a:r>
              <a:rPr lang="ru-RU" altLang="ru-RU" sz="2400" i="1" dirty="0">
                <a:latin typeface="Comic Sans MS" panose="030F0702030302020204" pitchFamily="66" charset="0"/>
              </a:rPr>
              <a:t>Самоанализ</a:t>
            </a:r>
            <a:r>
              <a:rPr lang="ru-RU" altLang="ru-RU" sz="2400" i="1" dirty="0" smtClean="0">
                <a:latin typeface="Comic Sans MS" panose="030F0702030302020204" pitchFamily="66" charset="0"/>
              </a:rPr>
              <a:t>;</a:t>
            </a:r>
          </a:p>
          <a:p>
            <a:pPr eaLnBrk="1" hangingPunct="1"/>
            <a:r>
              <a:rPr lang="ru-RU" altLang="ru-RU" sz="2400" i="1" dirty="0" smtClean="0">
                <a:latin typeface="Comic Sans MS" panose="030F0702030302020204" pitchFamily="66" charset="0"/>
              </a:rPr>
              <a:t>Использование механизмов: 1) вовлечение субъектов в деятельность </a:t>
            </a:r>
            <a:r>
              <a:rPr lang="ru-RU" altLang="ru-RU" sz="2000" i="1" dirty="0" smtClean="0">
                <a:latin typeface="Comic Sans MS" panose="030F0702030302020204" pitchFamily="66" charset="0"/>
              </a:rPr>
              <a:t>(этапы: </a:t>
            </a:r>
            <a:r>
              <a:rPr lang="ru-RU" sz="2000" i="1" dirty="0" err="1" smtClean="0">
                <a:latin typeface="Comic Sans MS" panose="030F0702030302020204" pitchFamily="66" charset="0"/>
              </a:rPr>
              <a:t>проблематизации</a:t>
            </a:r>
            <a:r>
              <a:rPr lang="ru-RU" sz="2000" i="1" dirty="0">
                <a:latin typeface="Comic Sans MS" panose="030F0702030302020204" pitchFamily="66" charset="0"/>
              </a:rPr>
              <a:t>; </a:t>
            </a:r>
            <a:r>
              <a:rPr lang="ru-RU" sz="2000" i="1" dirty="0" smtClean="0">
                <a:latin typeface="Comic Sans MS" panose="030F0702030302020204" pitchFamily="66" charset="0"/>
              </a:rPr>
              <a:t>анализа </a:t>
            </a:r>
            <a:r>
              <a:rPr lang="ru-RU" sz="2000" i="1" dirty="0">
                <a:latin typeface="Comic Sans MS" panose="030F0702030302020204" pitchFamily="66" charset="0"/>
              </a:rPr>
              <a:t>и классификации дефицитов; </a:t>
            </a:r>
            <a:r>
              <a:rPr lang="ru-RU" sz="2000" i="1" dirty="0" smtClean="0">
                <a:latin typeface="Comic Sans MS" panose="030F0702030302020204" pitchFamily="66" charset="0"/>
              </a:rPr>
              <a:t>перевода </a:t>
            </a:r>
            <a:r>
              <a:rPr lang="ru-RU" sz="2000" i="1" dirty="0">
                <a:latin typeface="Comic Sans MS" panose="030F0702030302020204" pitchFamily="66" charset="0"/>
              </a:rPr>
              <a:t>образовательных дефицитов в потребности; </a:t>
            </a:r>
            <a:r>
              <a:rPr lang="ru-RU" sz="2000" i="1" dirty="0" smtClean="0">
                <a:latin typeface="Comic Sans MS" panose="030F0702030302020204" pitchFamily="66" charset="0"/>
              </a:rPr>
              <a:t>программирования </a:t>
            </a:r>
            <a:r>
              <a:rPr lang="ru-RU" sz="2000" i="1" dirty="0">
                <a:latin typeface="Comic Sans MS" panose="030F0702030302020204" pitchFamily="66" charset="0"/>
              </a:rPr>
              <a:t>и реализации </a:t>
            </a:r>
            <a:r>
              <a:rPr lang="ru-RU" sz="2000" i="1" dirty="0" smtClean="0">
                <a:latin typeface="Comic Sans MS" panose="030F0702030302020204" pitchFamily="66" charset="0"/>
              </a:rPr>
              <a:t>программы);</a:t>
            </a:r>
            <a:r>
              <a:rPr lang="ru-RU" altLang="ru-RU" sz="2000" i="1" dirty="0" smtClean="0">
                <a:latin typeface="Comic Sans MS" panose="030F0702030302020204" pitchFamily="66" charset="0"/>
              </a:rPr>
              <a:t> </a:t>
            </a:r>
            <a:r>
              <a:rPr lang="ru-RU" altLang="ru-RU" sz="2400" i="1" dirty="0" smtClean="0">
                <a:latin typeface="Comic Sans MS" panose="030F0702030302020204" pitchFamily="66" charset="0"/>
              </a:rPr>
              <a:t>2)тиражирование успешного опыта </a:t>
            </a:r>
            <a:r>
              <a:rPr lang="ru-RU" altLang="ru-RU" sz="2000" i="1" dirty="0" smtClean="0">
                <a:latin typeface="Comic Sans MS" panose="030F0702030302020204" pitchFamily="66" charset="0"/>
              </a:rPr>
              <a:t>(посредством рефлексивно-аналитического взаимодействия)</a:t>
            </a:r>
            <a:endParaRPr lang="ru-RU" sz="20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754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74638"/>
            <a:ext cx="8784976" cy="6322714"/>
          </a:xfrm>
        </p:spPr>
        <p:txBody>
          <a:bodyPr/>
          <a:lstStyle/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i="1" dirty="0" smtClean="0">
                <a:latin typeface="Comic Sans MS" panose="030F0702030302020204" pitchFamily="66" charset="0"/>
              </a:rPr>
              <a:t>Средства организации методического сопровождения</a:t>
            </a:r>
          </a:p>
          <a:p>
            <a:r>
              <a:rPr lang="ru-RU" sz="2400" i="1" dirty="0" smtClean="0">
                <a:latin typeface="Comic Sans MS" panose="030F0702030302020204" pitchFamily="66" charset="0"/>
              </a:rPr>
              <a:t>Ресурсная карта;</a:t>
            </a:r>
          </a:p>
          <a:p>
            <a:r>
              <a:rPr lang="ru-RU" sz="2400" i="1" dirty="0" smtClean="0">
                <a:latin typeface="Comic Sans MS" panose="030F0702030302020204" pitchFamily="66" charset="0"/>
              </a:rPr>
              <a:t>Методические копилки;</a:t>
            </a:r>
          </a:p>
          <a:p>
            <a:r>
              <a:rPr lang="ru-RU" sz="2400" i="1" dirty="0" smtClean="0">
                <a:latin typeface="Comic Sans MS" panose="030F0702030302020204" pitchFamily="66" charset="0"/>
              </a:rPr>
              <a:t>Электронные ресурсы;</a:t>
            </a:r>
          </a:p>
          <a:p>
            <a:r>
              <a:rPr lang="ru-RU" sz="2400" i="1" dirty="0" smtClean="0">
                <a:latin typeface="Comic Sans MS" panose="030F0702030302020204" pitchFamily="66" charset="0"/>
              </a:rPr>
              <a:t>Технологические карты</a:t>
            </a:r>
            <a:endParaRPr lang="ru-RU" sz="24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679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04867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</a:p>
          <a:p>
            <a:pPr marL="0" indent="0" algn="ctr">
              <a:buNone/>
            </a:pPr>
            <a:r>
              <a:rPr lang="ru-RU" i="1" dirty="0" smtClean="0"/>
              <a:t>   </a:t>
            </a:r>
            <a:r>
              <a:rPr lang="ru-RU" i="1" dirty="0" smtClean="0">
                <a:latin typeface="Comic Sans MS" panose="030F0702030302020204" pitchFamily="66" charset="0"/>
              </a:rPr>
              <a:t>Структурно-функциональный компонент</a:t>
            </a:r>
            <a:endParaRPr lang="ru-RU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456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8920"/>
            <a:ext cx="8435280" cy="629642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Comic Sans MS" panose="030F0702030302020204" pitchFamily="66" charset="0"/>
              </a:rPr>
              <a:t>Функции управления</a:t>
            </a:r>
            <a:endParaRPr lang="ru-RU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315266"/>
              </p:ext>
            </p:extLst>
          </p:nvPr>
        </p:nvGraphicFramePr>
        <p:xfrm>
          <a:off x="251520" y="764704"/>
          <a:ext cx="8640960" cy="5976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7128792"/>
              </a:tblGrid>
              <a:tr h="6140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</a:rPr>
                        <a:t>Функции управления</a:t>
                      </a:r>
                      <a:endParaRPr lang="ru-RU" sz="11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4" marR="684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</a:rPr>
                        <a:t>Управленческие действия</a:t>
                      </a:r>
                      <a:endParaRPr lang="ru-RU" sz="11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4" marR="68464" marT="0" marB="0"/>
                </a:tc>
              </a:tr>
              <a:tr h="12230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chemeClr val="tx1"/>
                          </a:solidFill>
                          <a:effectLst/>
                        </a:rPr>
                        <a:t>Анализ, целеполагание и планирование деятельности</a:t>
                      </a:r>
                      <a:endParaRPr lang="ru-RU" sz="1100" i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4" marR="684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chemeClr val="tx1"/>
                          </a:solidFill>
                          <a:effectLst/>
                        </a:rPr>
                        <a:t>Системный анализ состояния деятельности муниципальной методической службы.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chemeClr val="tx1"/>
                          </a:solidFill>
                          <a:effectLst/>
                        </a:rPr>
                        <a:t>Разработка модели ММС.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chemeClr val="tx1"/>
                          </a:solidFill>
                          <a:effectLst/>
                        </a:rPr>
                        <a:t>Разработка проектов на уровне муниципалитета и ОУ.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chemeClr val="tx1"/>
                          </a:solidFill>
                          <a:effectLst/>
                        </a:rPr>
                        <a:t>Создание алгоритма взаимодействия структур муниципальной методической службы на уровне муниципалитета, на уровне ОУ, в процессе взаимодействия муниципального и школьного уровней.</a:t>
                      </a:r>
                      <a:endParaRPr lang="ru-RU" sz="1100" i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4" marR="68464" marT="0" marB="0"/>
                </a:tc>
              </a:tr>
              <a:tr h="18398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chemeClr val="tx1"/>
                          </a:solidFill>
                          <a:effectLst/>
                        </a:rPr>
                        <a:t>Организация, координация деятельности</a:t>
                      </a:r>
                      <a:endParaRPr lang="ru-RU" sz="1100" i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4" marR="684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chemeClr val="tx1"/>
                          </a:solidFill>
                          <a:effectLst/>
                        </a:rPr>
                        <a:t>Разработка и совершенствование нормативно-правовых документов.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chemeClr val="tx1"/>
                          </a:solidFill>
                          <a:effectLst/>
                        </a:rPr>
                        <a:t>Разворачивание работ на уровне ОУ по выявлению образовательных дефицитов педагогов (в том числе на основе анализа детских результатов).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chemeClr val="tx1"/>
                          </a:solidFill>
                          <a:effectLst/>
                        </a:rPr>
                        <a:t>Проведение совещаний Муниципального методического совета (МС); семинаров (в том числе, с участием преподавателей КК ИПК).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chemeClr val="tx1"/>
                          </a:solidFill>
                          <a:effectLst/>
                        </a:rPr>
                        <a:t>Координация деятельности муниципальной методической службы посредством МС, творческих, рабочих, проблемных групп муниципального уровня.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chemeClr val="tx1"/>
                          </a:solidFill>
                          <a:effectLst/>
                        </a:rPr>
                        <a:t>Организация взаимодействия структур методической службы муниципального и школьного уровней.</a:t>
                      </a:r>
                      <a:endParaRPr lang="ru-RU" sz="1100" i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4" marR="68464" marT="0" marB="0"/>
                </a:tc>
              </a:tr>
              <a:tr h="18519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chemeClr val="tx1"/>
                          </a:solidFill>
                          <a:effectLst/>
                        </a:rPr>
                        <a:t>Методическое сопровождение, мотивация, руководство кадрами</a:t>
                      </a:r>
                      <a:endParaRPr lang="ru-RU" sz="1100" i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4" marR="684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chemeClr val="tx1"/>
                          </a:solidFill>
                          <a:effectLst/>
                        </a:rPr>
                        <a:t>Организация методической работы в трёх вариантах взаимодействия: методист-учителю, учитель-учителю, методист-методисту.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chemeClr val="tx1"/>
                          </a:solidFill>
                          <a:effectLst/>
                        </a:rPr>
                        <a:t>Использование в работе механизма «Вовлечение субъектов в деятельность по решению актуальных задач» и механизма «Тиражирование успешного опыта».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chemeClr val="tx1"/>
                          </a:solidFill>
                          <a:effectLst/>
                        </a:rPr>
                        <a:t>Выстраивание ИОП педагога.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chemeClr val="tx1"/>
                          </a:solidFill>
                          <a:effectLst/>
                        </a:rPr>
                        <a:t>Организация работы по удовлетворению образовательных потребностей педагогов на уровне ОУ, муниципалитета.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chemeClr val="tx1"/>
                          </a:solidFill>
                          <a:effectLst/>
                        </a:rPr>
                        <a:t>Оформление адресного заказа на ИПК.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chemeClr val="tx1"/>
                          </a:solidFill>
                          <a:effectLst/>
                        </a:rPr>
                        <a:t>Организация </a:t>
                      </a:r>
                      <a:r>
                        <a:rPr lang="ru-RU" sz="1100" i="1" dirty="0" err="1">
                          <a:solidFill>
                            <a:schemeClr val="tx1"/>
                          </a:solidFill>
                          <a:effectLst/>
                        </a:rPr>
                        <a:t>посткурсового</a:t>
                      </a:r>
                      <a:r>
                        <a:rPr lang="ru-RU" sz="1100" i="1" dirty="0">
                          <a:solidFill>
                            <a:schemeClr val="tx1"/>
                          </a:solidFill>
                          <a:effectLst/>
                        </a:rPr>
                        <a:t> методического сопровождения педагогов.</a:t>
                      </a:r>
                      <a:endParaRPr lang="ru-RU" sz="11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4" marR="68464" marT="0" marB="0"/>
                </a:tc>
              </a:tr>
              <a:tr h="4477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</a:rPr>
                        <a:t>Мониторинг и контроль</a:t>
                      </a:r>
                      <a:endParaRPr lang="ru-RU" sz="11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4" marR="684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chemeClr val="tx1"/>
                          </a:solidFill>
                          <a:effectLst/>
                        </a:rPr>
                        <a:t>Проведение мониторинга качества методической работы на уровне ОУ, муниципалитета</a:t>
                      </a:r>
                      <a:endParaRPr lang="ru-RU" sz="11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4" marR="6846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8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487293"/>
              </p:ext>
            </p:extLst>
          </p:nvPr>
        </p:nvGraphicFramePr>
        <p:xfrm>
          <a:off x="179511" y="274638"/>
          <a:ext cx="8784977" cy="6322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29"/>
                <a:gridCol w="5400648"/>
              </a:tblGrid>
              <a:tr h="733721"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chemeClr val="tx1"/>
                          </a:solidFill>
                        </a:rPr>
                        <a:t>Структуры, обеспечивающие методическое сопровождение</a:t>
                      </a: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chemeClr val="tx1"/>
                          </a:solidFill>
                        </a:rPr>
                        <a:t>Функции структур</a:t>
                      </a: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82551"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chemeClr val="tx1"/>
                          </a:solidFill>
                        </a:rPr>
                        <a:t>Муниципальный методический совет</a:t>
                      </a: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chemeClr val="tx1"/>
                          </a:solidFill>
                        </a:rPr>
                        <a:t>Информационно-методическое сопровождение; организационная, аналитическая деятельность; научно-методическое сопровождение</a:t>
                      </a: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82551"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chemeClr val="tx1"/>
                          </a:solidFill>
                        </a:rPr>
                        <a:t>Творческие,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</a:rPr>
                        <a:t> рабочие проблемные группы на уровне муниципалитета</a:t>
                      </a: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chemeClr val="tx1"/>
                          </a:solidFill>
                        </a:rPr>
                        <a:t>Разработка программ, проектов;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</a:rPr>
                        <a:t> сопровождение реализации программ, проектов; сопровождение при планировании и работе с проблемными ситуациями</a:t>
                      </a: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08546"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chemeClr val="tx1"/>
                          </a:solidFill>
                        </a:rPr>
                        <a:t>Районные методические объединения</a:t>
                      </a: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chemeClr val="tx1"/>
                          </a:solidFill>
                        </a:rPr>
                        <a:t>Реализация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</a:rPr>
                        <a:t> направлений методической работы в рамках предметных областей; организационно-координационная деятельность на уровне муниципалитета</a:t>
                      </a: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32793"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chemeClr val="tx1"/>
                          </a:solidFill>
                        </a:rPr>
                        <a:t>Школьные </a:t>
                      </a:r>
                      <a:r>
                        <a:rPr lang="ru-RU" sz="1600" i="1" smtClean="0">
                          <a:solidFill>
                            <a:schemeClr val="tx1"/>
                          </a:solidFill>
                        </a:rPr>
                        <a:t>методические объединения</a:t>
                      </a: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</a:rPr>
                        <a:t>Реализация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</a:rPr>
                        <a:t> направлений методической работы в рамках предметных областей; организационно-координационная деятельность на уровне образовательных учреждений</a:t>
                      </a: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82551"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chemeClr val="tx1"/>
                          </a:solidFill>
                        </a:rPr>
                        <a:t>Школа молодого педагога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chemeClr val="tx1"/>
                          </a:solidFill>
                        </a:rPr>
                        <a:t>Методическое сопровождение молодых педагогов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582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0683" y="58172"/>
            <a:ext cx="2479589" cy="2800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Актуальная задача</a:t>
            </a: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29946" y="620152"/>
            <a:ext cx="2479589" cy="2800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Отдел образования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33335" y="722028"/>
            <a:ext cx="2479589" cy="2800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rot="5400000">
            <a:off x="4132303" y="413429"/>
            <a:ext cx="255371" cy="13180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8" name="Соединительная линия уступом 7"/>
          <p:cNvCxnSpPr/>
          <p:nvPr/>
        </p:nvCxnSpPr>
        <p:spPr>
          <a:xfrm rot="16200000" flipH="1">
            <a:off x="4369722" y="374174"/>
            <a:ext cx="235678" cy="210063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823407" y="1426690"/>
            <a:ext cx="2965622" cy="3047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Августовский педагогический</a:t>
            </a:r>
            <a:endParaRPr lang="ru-RU" sz="1200" dirty="0"/>
          </a:p>
        </p:txBody>
      </p:sp>
      <p:sp>
        <p:nvSpPr>
          <p:cNvPr id="10" name="Овал 9"/>
          <p:cNvSpPr/>
          <p:nvPr/>
        </p:nvSpPr>
        <p:spPr>
          <a:xfrm>
            <a:off x="853641" y="2160577"/>
            <a:ext cx="6944498" cy="194001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1" name="Овал 10"/>
          <p:cNvSpPr/>
          <p:nvPr/>
        </p:nvSpPr>
        <p:spPr>
          <a:xfrm>
            <a:off x="855701" y="4357668"/>
            <a:ext cx="6808573" cy="205534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2" name="Прямоугольник 11"/>
          <p:cNvSpPr/>
          <p:nvPr/>
        </p:nvSpPr>
        <p:spPr>
          <a:xfrm>
            <a:off x="3072711" y="2273643"/>
            <a:ext cx="2479589" cy="2800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Методический совет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339311" y="2809352"/>
            <a:ext cx="2479589" cy="2800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РМО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944763" y="2829393"/>
            <a:ext cx="2454875" cy="343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Проблемные группы,</a:t>
            </a:r>
          </a:p>
          <a:p>
            <a:pPr algn="ctr"/>
            <a:r>
              <a:rPr lang="ru-RU" sz="1200" dirty="0" smtClean="0"/>
              <a:t> творческие группы</a:t>
            </a: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086096" y="3547419"/>
            <a:ext cx="2479589" cy="2800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Рабочие группы</a:t>
            </a:r>
            <a:endParaRPr lang="ru-RU" sz="1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366963" y="6539559"/>
            <a:ext cx="3707027" cy="230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Итоговая методическая конференция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934357" y="4529681"/>
            <a:ext cx="2896344" cy="2709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Ярмарка методик и технологий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204415" y="4969468"/>
            <a:ext cx="2928920" cy="528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Семинары ( н-р, руководителей РМО, педагогов, управленческие и др.)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955062" y="5028034"/>
            <a:ext cx="2111973" cy="3328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Методические проекты</a:t>
            </a:r>
            <a:endParaRPr lang="ru-RU" sz="1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195249" y="5656305"/>
            <a:ext cx="2584623" cy="2306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Профессиональные конкурсы</a:t>
            </a:r>
            <a:endParaRPr lang="ru-RU" sz="1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169228" y="6017125"/>
            <a:ext cx="2584623" cy="2306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Педагогические чтения</a:t>
            </a:r>
            <a:endParaRPr lang="ru-RU" sz="1200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306218" y="1049294"/>
            <a:ext cx="0" cy="2512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325891" y="1767015"/>
            <a:ext cx="0" cy="2512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4328546" y="2784642"/>
            <a:ext cx="12359" cy="6858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387944" y="6299878"/>
            <a:ext cx="0" cy="2512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81148" y="3151413"/>
            <a:ext cx="799070" cy="12202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5512356" y="3235042"/>
            <a:ext cx="710516" cy="12037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28" name="Прямоугольная выноска 27"/>
          <p:cNvSpPr/>
          <p:nvPr/>
        </p:nvSpPr>
        <p:spPr>
          <a:xfrm>
            <a:off x="7067035" y="58171"/>
            <a:ext cx="2011059" cy="497881"/>
          </a:xfrm>
          <a:prstGeom prst="wedgeRectCallout">
            <a:avLst>
              <a:gd name="adj1" fmla="val -93243"/>
              <a:gd name="adj2" fmla="val 1278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Администратор портала</a:t>
            </a:r>
            <a:endParaRPr lang="ru-RU" sz="1200" dirty="0"/>
          </a:p>
        </p:txBody>
      </p:sp>
      <p:sp>
        <p:nvSpPr>
          <p:cNvPr id="29" name="Прямоугольная выноска 28"/>
          <p:cNvSpPr/>
          <p:nvPr/>
        </p:nvSpPr>
        <p:spPr>
          <a:xfrm>
            <a:off x="6989800" y="1250396"/>
            <a:ext cx="2088294" cy="597457"/>
          </a:xfrm>
          <a:prstGeom prst="wedgeRectCallout">
            <a:avLst>
              <a:gd name="adj1" fmla="val -122029"/>
              <a:gd name="adj2" fmla="val 14345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Сеть профессиональных сообществ</a:t>
            </a:r>
            <a:endParaRPr lang="ru-RU" sz="1200" dirty="0"/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7067035" y="3762562"/>
            <a:ext cx="2010123" cy="466566"/>
          </a:xfrm>
          <a:prstGeom prst="wedgeRectCallout">
            <a:avLst>
              <a:gd name="adj1" fmla="val -107268"/>
              <a:gd name="adj2" fmla="val 14757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Места самоопределения педагогов</a:t>
            </a:r>
            <a:endParaRPr lang="ru-RU" sz="1200" dirty="0"/>
          </a:p>
        </p:txBody>
      </p:sp>
      <p:sp>
        <p:nvSpPr>
          <p:cNvPr id="31" name="Прямоугольная выноска 30"/>
          <p:cNvSpPr/>
          <p:nvPr/>
        </p:nvSpPr>
        <p:spPr>
          <a:xfrm>
            <a:off x="7161682" y="5771636"/>
            <a:ext cx="1915476" cy="608200"/>
          </a:xfrm>
          <a:prstGeom prst="wedgeRectCallout">
            <a:avLst>
              <a:gd name="adj1" fmla="val -122460"/>
              <a:gd name="adj2" fmla="val -5348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Сетевые мероприятия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126615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"/>
          <p:cNvSpPr txBox="1">
            <a:spLocks noChangeArrowheads="1"/>
          </p:cNvSpPr>
          <p:nvPr/>
        </p:nvSpPr>
        <p:spPr bwMode="auto">
          <a:xfrm>
            <a:off x="214313" y="357188"/>
            <a:ext cx="87868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omic Sans MS" pitchFamily="66" charset="0"/>
              </a:rPr>
              <a:t>Схема организации анализа и планирования деятельности</a:t>
            </a:r>
          </a:p>
        </p:txBody>
      </p:sp>
      <p:sp>
        <p:nvSpPr>
          <p:cNvPr id="6" name="Овал 5"/>
          <p:cNvSpPr/>
          <p:nvPr/>
        </p:nvSpPr>
        <p:spPr>
          <a:xfrm>
            <a:off x="3357554" y="1643050"/>
            <a:ext cx="1714512" cy="8572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МС</a:t>
            </a:r>
          </a:p>
        </p:txBody>
      </p:sp>
      <p:sp>
        <p:nvSpPr>
          <p:cNvPr id="7" name="Овал 6"/>
          <p:cNvSpPr/>
          <p:nvPr/>
        </p:nvSpPr>
        <p:spPr>
          <a:xfrm>
            <a:off x="3357554" y="3429000"/>
            <a:ext cx="1714512" cy="8572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ТГ</a:t>
            </a:r>
          </a:p>
        </p:txBody>
      </p:sp>
      <p:sp>
        <p:nvSpPr>
          <p:cNvPr id="8" name="Овал 7"/>
          <p:cNvSpPr/>
          <p:nvPr/>
        </p:nvSpPr>
        <p:spPr>
          <a:xfrm>
            <a:off x="3357554" y="5286388"/>
            <a:ext cx="1714512" cy="8572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РГ</a:t>
            </a:r>
          </a:p>
        </p:txBody>
      </p:sp>
      <p:sp>
        <p:nvSpPr>
          <p:cNvPr id="9" name="Стрелка вверх 8"/>
          <p:cNvSpPr/>
          <p:nvPr/>
        </p:nvSpPr>
        <p:spPr>
          <a:xfrm>
            <a:off x="3857620" y="2714620"/>
            <a:ext cx="214314" cy="642942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>
            <a:off x="3857620" y="4429132"/>
            <a:ext cx="214314" cy="642942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286248" y="2714620"/>
            <a:ext cx="214314" cy="64294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286248" y="4429132"/>
            <a:ext cx="214314" cy="64294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</a:p>
          <a:p>
            <a:pPr marL="0" indent="0">
              <a:buNone/>
            </a:pPr>
            <a:endParaRPr lang="ru-RU" b="1" i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Comic Sans MS" panose="030F0702030302020204" pitchFamily="66" charset="0"/>
              </a:rPr>
              <a:t>   Ценностный и целевой компоненты</a:t>
            </a:r>
            <a:endParaRPr lang="ru-RU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273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74638"/>
            <a:ext cx="8928992" cy="6394722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anose="030F0702030302020204" pitchFamily="66" charset="0"/>
              </a:rPr>
              <a:t>Результативно-оценочный компонент модели:</a:t>
            </a:r>
          </a:p>
          <a:p>
            <a:r>
              <a:rPr lang="ru-RU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рефлексивно-аналитические </a:t>
            </a:r>
            <a:r>
              <a:rPr lang="ru-RU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 (семинары  </a:t>
            </a:r>
            <a:r>
              <a:rPr lang="ru-RU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 работа с результатами оценочных процедур, </a:t>
            </a:r>
            <a:r>
              <a:rPr lang="ru-RU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деятельности</a:t>
            </a:r>
            <a:r>
              <a:rPr lang="ru-RU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рефлексивные сборы</a:t>
            </a:r>
            <a:r>
              <a:rPr lang="ru-RU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диагностические </a:t>
            </a:r>
            <a:r>
              <a:rPr lang="ru-RU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 (выявление </a:t>
            </a:r>
            <a:r>
              <a:rPr lang="ru-RU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профессиональных дефицитов, удовлетворенность методическим сопровождением</a:t>
            </a:r>
            <a:r>
              <a:rPr lang="ru-RU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мониторинговые мероприятия (мониторинг методической работы, мониторинг детских результатов по ФГ</a:t>
            </a:r>
            <a:r>
              <a:rPr lang="ru-RU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к</a:t>
            </a:r>
            <a:r>
              <a:rPr lang="ru-RU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оррекция модели, планов работ.</a:t>
            </a:r>
          </a:p>
          <a:p>
            <a:endParaRPr lang="ru-RU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69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8920"/>
            <a:ext cx="8229600" cy="5897244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Comic Sans MS" panose="030F0702030302020204" pitchFamily="66" charset="0"/>
              </a:rPr>
              <a:t> </a:t>
            </a:r>
            <a:r>
              <a:rPr lang="ru-RU" sz="2400" dirty="0" smtClean="0">
                <a:latin typeface="Comic Sans MS" panose="030F0702030302020204" pitchFamily="66" charset="0"/>
              </a:rPr>
              <a:t>                          </a:t>
            </a:r>
          </a:p>
          <a:p>
            <a:pPr marL="0" indent="0">
              <a:buNone/>
            </a:pPr>
            <a:r>
              <a:rPr lang="ru-RU" sz="2400" b="1" i="1" dirty="0">
                <a:latin typeface="Comic Sans MS" panose="030F0702030302020204" pitchFamily="66" charset="0"/>
              </a:rPr>
              <a:t> </a:t>
            </a:r>
            <a:r>
              <a:rPr lang="ru-RU" sz="2400" b="1" i="1" dirty="0" smtClean="0">
                <a:latin typeface="Comic Sans MS" panose="030F0702030302020204" pitchFamily="66" charset="0"/>
              </a:rPr>
              <a:t>               Заказ </a:t>
            </a:r>
            <a:r>
              <a:rPr lang="ru-RU" sz="2400" b="1" i="1" dirty="0">
                <a:latin typeface="Comic Sans MS" panose="030F0702030302020204" pitchFamily="66" charset="0"/>
              </a:rPr>
              <a:t>государства</a:t>
            </a:r>
            <a:r>
              <a:rPr lang="ru-RU" sz="2400" b="1" i="1" dirty="0" smtClean="0">
                <a:latin typeface="Comic Sans MS" panose="030F0702030302020204" pitchFamily="66" charset="0"/>
              </a:rPr>
              <a:t>:</a:t>
            </a:r>
          </a:p>
          <a:p>
            <a:pPr marL="0" indent="0">
              <a:buNone/>
            </a:pPr>
            <a:endParaRPr lang="ru-RU" sz="2400" dirty="0">
              <a:latin typeface="Comic Sans MS" panose="030F0702030302020204" pitchFamily="66" charset="0"/>
            </a:endParaRPr>
          </a:p>
          <a:p>
            <a:pPr algn="just" eaLnBrk="1" hangingPunct="1">
              <a:defRPr/>
            </a:pPr>
            <a:r>
              <a:rPr lang="ru-RU" sz="2000" i="1" dirty="0">
                <a:latin typeface="Comic Sans MS" panose="030F0702030302020204" pitchFamily="66" charset="0"/>
                <a:cs typeface="Arial" charset="0"/>
              </a:rPr>
              <a:t>Обеспечение глобальной конкурентоспособности российского образования и вхождение Российской Федерации в число 10 ведущих стран мира по качеству общего образования </a:t>
            </a:r>
            <a:endParaRPr lang="ru-RU" sz="2000" dirty="0">
              <a:latin typeface="Comic Sans MS" panose="030F0702030302020204" pitchFamily="66" charset="0"/>
              <a:cs typeface="Arial" charset="0"/>
            </a:endParaRPr>
          </a:p>
          <a:p>
            <a:pPr algn="just" eaLnBrk="1" hangingPunct="1">
              <a:defRPr/>
            </a:pPr>
            <a:r>
              <a:rPr lang="ru-RU" sz="2000" i="1" dirty="0">
                <a:latin typeface="Comic Sans MS" panose="030F0702030302020204" pitchFamily="66" charset="0"/>
                <a:cs typeface="Arial" charset="0"/>
              </a:rPr>
              <a:t>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</a:t>
            </a:r>
            <a:r>
              <a:rPr lang="ru-RU" sz="2000" i="1" dirty="0" smtClean="0">
                <a:latin typeface="Comic Sans MS" panose="030F0702030302020204" pitchFamily="66" charset="0"/>
                <a:cs typeface="Arial" charset="0"/>
              </a:rPr>
              <a:t>традиций</a:t>
            </a:r>
          </a:p>
          <a:p>
            <a:pPr algn="just" eaLnBrk="1" hangingPunct="1">
              <a:defRPr/>
            </a:pPr>
            <a:endParaRPr lang="ru-RU" sz="2000" i="1" dirty="0" smtClean="0">
              <a:latin typeface="Comic Sans MS" panose="030F0702030302020204" pitchFamily="66" charset="0"/>
              <a:cs typeface="Arial" charset="0"/>
            </a:endParaRPr>
          </a:p>
          <a:p>
            <a:pPr marL="0" indent="0" algn="just" eaLnBrk="1" hangingPunct="1">
              <a:buNone/>
              <a:defRPr/>
            </a:pPr>
            <a:r>
              <a:rPr lang="ru-RU" sz="2000" b="1" i="1" dirty="0" smtClean="0">
                <a:latin typeface="Comic Sans MS" panose="030F0702030302020204" pitchFamily="66" charset="0"/>
                <a:cs typeface="Arial" charset="0"/>
              </a:rPr>
              <a:t>             </a:t>
            </a:r>
            <a:r>
              <a:rPr lang="ru-RU" sz="2000" b="1" i="1" dirty="0">
                <a:latin typeface="Comic Sans MS" panose="030F0702030302020204" pitchFamily="66" charset="0"/>
                <a:cs typeface="Arial" charset="0"/>
              </a:rPr>
              <a:t>Заказ учительского сообщества</a:t>
            </a:r>
            <a:r>
              <a:rPr lang="ru-RU" sz="2000" b="1" i="1" dirty="0" smtClean="0">
                <a:latin typeface="Comic Sans MS" panose="030F0702030302020204" pitchFamily="66" charset="0"/>
                <a:cs typeface="Arial" charset="0"/>
              </a:rPr>
              <a:t>:</a:t>
            </a:r>
            <a:endParaRPr lang="ru-RU" sz="2000" i="1" dirty="0">
              <a:latin typeface="Comic Sans MS" panose="030F0702030302020204" pitchFamily="66" charset="0"/>
              <a:cs typeface="Arial" charset="0"/>
            </a:endParaRPr>
          </a:p>
          <a:p>
            <a:pPr algn="just" eaLnBrk="1" hangingPunct="1">
              <a:defRPr/>
            </a:pPr>
            <a:r>
              <a:rPr lang="ru-RU" sz="2000" i="1" dirty="0">
                <a:latin typeface="Comic Sans MS" panose="030F0702030302020204" pitchFamily="66" charset="0"/>
                <a:cs typeface="Arial" charset="0"/>
              </a:rPr>
              <a:t>Создание системы методического сопровождения для непрерывного повышения профессионального педагогического мастерства с учётом профессиональных дефицитов и интересов педагогов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72446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8920"/>
            <a:ext cx="8229600" cy="5897244"/>
          </a:xfrm>
        </p:spPr>
        <p:txBody>
          <a:bodyPr/>
          <a:lstStyle/>
          <a:p>
            <a:pPr marL="0" indent="0">
              <a:buNone/>
            </a:pPr>
            <a:endParaRPr lang="ru-RU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800" i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800" b="1" i="1" dirty="0" smtClean="0">
                <a:latin typeface="Comic Sans MS" panose="030F0702030302020204" pitchFamily="66" charset="0"/>
              </a:rPr>
              <a:t>  </a:t>
            </a:r>
            <a:r>
              <a:rPr lang="ru-RU" i="1" dirty="0" smtClean="0">
                <a:latin typeface="Comic Sans MS" panose="030F0702030302020204" pitchFamily="66" charset="0"/>
              </a:rPr>
              <a:t>Методологические основания (подходы):</a:t>
            </a:r>
          </a:p>
          <a:p>
            <a:pPr marL="0" indent="0">
              <a:buNone/>
            </a:pPr>
            <a:endParaRPr lang="ru-RU" altLang="ru-RU" sz="2400" dirty="0"/>
          </a:p>
          <a:p>
            <a:pPr algn="just" eaLnBrk="1" hangingPunct="1">
              <a:defRPr/>
            </a:pPr>
            <a:r>
              <a:rPr lang="ru-RU" sz="2400" i="1" dirty="0" smtClean="0">
                <a:latin typeface="Comic Sans MS" panose="030F0702030302020204" pitchFamily="66" charset="0"/>
                <a:cs typeface="Arial" charset="0"/>
              </a:rPr>
              <a:t>Системно-</a:t>
            </a:r>
            <a:r>
              <a:rPr lang="ru-RU" sz="2400" i="1" dirty="0" err="1" smtClean="0">
                <a:latin typeface="Comic Sans MS" panose="030F0702030302020204" pitchFamily="66" charset="0"/>
                <a:cs typeface="Arial" charset="0"/>
              </a:rPr>
              <a:t>деятельностный</a:t>
            </a:r>
            <a:r>
              <a:rPr lang="ru-RU" sz="2400" i="1" dirty="0" smtClean="0">
                <a:latin typeface="Comic Sans MS" panose="030F0702030302020204" pitchFamily="66" charset="0"/>
                <a:cs typeface="Arial" charset="0"/>
              </a:rPr>
              <a:t> подход</a:t>
            </a:r>
          </a:p>
          <a:p>
            <a:pPr algn="just" eaLnBrk="1" hangingPunct="1">
              <a:defRPr/>
            </a:pPr>
            <a:r>
              <a:rPr lang="ru-RU" sz="2400" i="1" dirty="0" smtClean="0">
                <a:latin typeface="Comic Sans MS" panose="030F0702030302020204" pitchFamily="66" charset="0"/>
                <a:cs typeface="Arial" charset="0"/>
              </a:rPr>
              <a:t>Практико-ориентированный подход</a:t>
            </a:r>
          </a:p>
          <a:p>
            <a:pPr algn="just" eaLnBrk="1" hangingPunct="1">
              <a:defRPr/>
            </a:pPr>
            <a:r>
              <a:rPr lang="ru-RU" sz="2400" i="1" dirty="0" err="1" smtClean="0">
                <a:latin typeface="Comic Sans MS" panose="030F0702030302020204" pitchFamily="66" charset="0"/>
                <a:cs typeface="Arial" charset="0"/>
              </a:rPr>
              <a:t>Компетентностный</a:t>
            </a:r>
            <a:r>
              <a:rPr lang="ru-RU" sz="2400" i="1" dirty="0" smtClean="0">
                <a:latin typeface="Comic Sans MS" panose="030F0702030302020204" pitchFamily="66" charset="0"/>
                <a:cs typeface="Arial" charset="0"/>
              </a:rPr>
              <a:t> подход</a:t>
            </a:r>
            <a:endParaRPr lang="ru-RU" sz="2400" i="1" dirty="0">
              <a:latin typeface="Comic Sans MS" panose="030F0702030302020204" pitchFamily="66" charset="0"/>
              <a:cs typeface="Arial" charset="0"/>
            </a:endParaRPr>
          </a:p>
          <a:p>
            <a:pPr marL="0" indent="0">
              <a:buNone/>
            </a:pPr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899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indent="0">
              <a:buNone/>
            </a:pPr>
            <a:endParaRPr lang="ru-RU" sz="2800" b="1" i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800" i="1" dirty="0" smtClean="0">
                <a:latin typeface="Comic Sans MS" panose="030F0702030302020204" pitchFamily="66" charset="0"/>
              </a:rPr>
              <a:t>Принципы методологического сопровождения:</a:t>
            </a:r>
          </a:p>
          <a:p>
            <a:pPr marL="0" indent="0">
              <a:buNone/>
            </a:pPr>
            <a:endParaRPr lang="ru-RU" sz="2400" b="1" i="1" dirty="0" smtClean="0">
              <a:latin typeface="Comic Sans MS" panose="030F0702030302020204" pitchFamily="66" charset="0"/>
            </a:endParaRPr>
          </a:p>
          <a:p>
            <a:r>
              <a:rPr lang="ru-RU" sz="2400" i="1" dirty="0" smtClean="0">
                <a:latin typeface="Comic Sans MS" panose="030F0702030302020204" pitchFamily="66" charset="0"/>
              </a:rPr>
              <a:t>Системности</a:t>
            </a:r>
            <a:endParaRPr lang="ru-RU" sz="2400" i="1" dirty="0">
              <a:latin typeface="Comic Sans MS" panose="030F0702030302020204" pitchFamily="66" charset="0"/>
            </a:endParaRPr>
          </a:p>
          <a:p>
            <a:r>
              <a:rPr lang="ru-RU" sz="2400" i="1" dirty="0">
                <a:latin typeface="Comic Sans MS" panose="030F0702030302020204" pitchFamily="66" charset="0"/>
              </a:rPr>
              <a:t>Открытости</a:t>
            </a:r>
          </a:p>
          <a:p>
            <a:r>
              <a:rPr lang="ru-RU" sz="2400" i="1" dirty="0">
                <a:latin typeface="Comic Sans MS" panose="030F0702030302020204" pitchFamily="66" charset="0"/>
              </a:rPr>
              <a:t>Мобильности (вариативность, адресность, гибкость)</a:t>
            </a:r>
          </a:p>
          <a:p>
            <a:r>
              <a:rPr lang="ru-RU" sz="2400" i="1" dirty="0" smtClean="0">
                <a:latin typeface="Comic Sans MS" panose="030F0702030302020204" pitchFamily="66" charset="0"/>
              </a:rPr>
              <a:t>Сотрудничества</a:t>
            </a:r>
          </a:p>
          <a:p>
            <a:r>
              <a:rPr lang="ru-RU" sz="2400" i="1" dirty="0" err="1" smtClean="0">
                <a:latin typeface="Comic Sans MS" panose="030F0702030302020204" pitchFamily="66" charset="0"/>
              </a:rPr>
              <a:t>Субъектности</a:t>
            </a:r>
            <a:endParaRPr lang="ru-RU" sz="2400" i="1" dirty="0" smtClean="0">
              <a:latin typeface="Comic Sans MS" panose="030F0702030302020204" pitchFamily="66" charset="0"/>
            </a:endParaRPr>
          </a:p>
          <a:p>
            <a:r>
              <a:rPr lang="ru-RU" sz="2400" i="1" dirty="0" smtClean="0">
                <a:latin typeface="Comic Sans MS" panose="030F0702030302020204" pitchFamily="66" charset="0"/>
              </a:rPr>
              <a:t>Индивидуализации</a:t>
            </a:r>
          </a:p>
          <a:p>
            <a:r>
              <a:rPr lang="ru-RU" sz="2400" i="1" dirty="0">
                <a:latin typeface="Comic Sans MS" panose="030F0702030302020204" pitchFamily="66" charset="0"/>
              </a:rPr>
              <a:t>С</a:t>
            </a:r>
            <a:r>
              <a:rPr lang="ru-RU" sz="2400" i="1" dirty="0" smtClean="0">
                <a:latin typeface="Comic Sans MS" panose="030F0702030302020204" pitchFamily="66" charset="0"/>
              </a:rPr>
              <a:t>етевой</a:t>
            </a:r>
          </a:p>
          <a:p>
            <a:pPr marL="0" indent="0">
              <a:buNone/>
            </a:pPr>
            <a:endParaRPr lang="ru-RU" sz="2800" b="1" i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800" b="1" i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800" b="1" i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800" b="1" i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800" b="1" i="1" dirty="0"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340769"/>
            <a:ext cx="1440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1" hangingPunct="1">
              <a:buFont typeface="Wingdings" panose="05000000000000000000" pitchFamily="2" charset="2"/>
              <a:buChar char="Ø"/>
              <a:defRPr/>
            </a:pPr>
            <a:endParaRPr lang="ru-RU" sz="2000" i="1" dirty="0" smtClean="0">
              <a:latin typeface="Comic Sans MS" panose="030F0702030302020204" pitchFamily="66" charset="0"/>
              <a:cs typeface="Arial" charset="0"/>
            </a:endParaRPr>
          </a:p>
          <a:p>
            <a:pPr marL="457200" indent="-457200" algn="just" eaLnBrk="1" hangingPunct="1">
              <a:buFont typeface="Wingdings" panose="05000000000000000000" pitchFamily="2" charset="2"/>
              <a:buChar char="Ø"/>
              <a:defRPr/>
            </a:pPr>
            <a:endParaRPr lang="ru-RU" sz="2000" i="1" dirty="0">
              <a:latin typeface="Comic Sans MS" panose="030F0702030302020204" pitchFamily="66" charset="0"/>
              <a:cs typeface="Arial" charset="0"/>
            </a:endParaRPr>
          </a:p>
          <a:p>
            <a:pPr marL="457200" indent="-457200" algn="just" eaLnBrk="1" hangingPunct="1">
              <a:buFont typeface="Wingdings" panose="05000000000000000000" pitchFamily="2" charset="2"/>
              <a:buChar char="Ø"/>
              <a:defRPr/>
            </a:pPr>
            <a:endParaRPr lang="ru-RU" sz="2000" i="1" dirty="0">
              <a:latin typeface="Comic Sans MS" panose="030F0702030302020204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299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marL="0" indent="0">
              <a:buNone/>
            </a:pPr>
            <a:endParaRPr lang="ru-RU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800" i="1" dirty="0" smtClean="0">
                <a:latin typeface="Comic Sans MS" panose="030F0702030302020204" pitchFamily="66" charset="0"/>
              </a:rPr>
              <a:t>Цель: </a:t>
            </a:r>
            <a:r>
              <a:rPr lang="ru-RU" sz="2400" i="1" dirty="0" smtClean="0">
                <a:latin typeface="Comic Sans MS" panose="030F0702030302020204" pitchFamily="66" charset="0"/>
              </a:rPr>
              <a:t>создание </a:t>
            </a:r>
            <a:r>
              <a:rPr lang="ru-RU" sz="2400" i="1" dirty="0">
                <a:latin typeface="Comic Sans MS" panose="030F0702030302020204" pitchFamily="66" charset="0"/>
              </a:rPr>
              <a:t>условий для непрерывного профессионального развития педагогических работников </a:t>
            </a:r>
            <a:r>
              <a:rPr lang="ru-RU" sz="2400" i="1" dirty="0" smtClean="0">
                <a:latin typeface="Comic Sans MS" panose="030F0702030302020204" pitchFamily="66" charset="0"/>
              </a:rPr>
              <a:t>в рамках формирования функциональной грамотности обучающихся посредством </a:t>
            </a:r>
            <a:r>
              <a:rPr lang="ru-RU" sz="2400" i="1" dirty="0">
                <a:latin typeface="Comic Sans MS" panose="030F0702030302020204" pitchFamily="66" charset="0"/>
              </a:rPr>
              <a:t>организации индивидуального сопровождения </a:t>
            </a:r>
            <a:r>
              <a:rPr lang="ru-RU" sz="2400" i="1" dirty="0" smtClean="0">
                <a:latin typeface="Comic Sans MS" panose="030F0702030302020204" pitchFamily="66" charset="0"/>
              </a:rPr>
              <a:t>педагогов</a:t>
            </a:r>
          </a:p>
          <a:p>
            <a:pPr marL="0" indent="0">
              <a:buNone/>
            </a:pPr>
            <a:endParaRPr lang="ru-RU" sz="2000" dirty="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8920"/>
            <a:ext cx="8435280" cy="6368432"/>
          </a:xfrm>
        </p:spPr>
        <p:txBody>
          <a:bodyPr/>
          <a:lstStyle/>
          <a:p>
            <a:pPr marL="0" indent="0">
              <a:buNone/>
            </a:pPr>
            <a:endParaRPr lang="ru-RU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800" i="1" dirty="0" smtClean="0">
                <a:latin typeface="Comic Sans MS" panose="030F0702030302020204" pitchFamily="66" charset="0"/>
              </a:rPr>
              <a:t>Задачи</a:t>
            </a:r>
            <a:r>
              <a:rPr lang="ru-RU" sz="2800" i="1" dirty="0">
                <a:latin typeface="Comic Sans MS" panose="030F0702030302020204" pitchFamily="66" charset="0"/>
              </a:rPr>
              <a:t>:</a:t>
            </a:r>
          </a:p>
          <a:p>
            <a:pPr marL="0" lvl="0" indent="0">
              <a:buNone/>
            </a:pPr>
            <a:r>
              <a:rPr lang="ru-RU" sz="1800" i="1" dirty="0">
                <a:latin typeface="Comic Sans MS" panose="030F0702030302020204" pitchFamily="66" charset="0"/>
              </a:rPr>
              <a:t>1</a:t>
            </a:r>
            <a:r>
              <a:rPr lang="ru-RU" sz="1800" i="1" dirty="0" smtClean="0">
                <a:latin typeface="Comic Sans MS" panose="030F0702030302020204" pitchFamily="66" charset="0"/>
              </a:rPr>
              <a:t>. Выявлять образовательные потребности педагогов по формированию функциональных грамотностей школьников;</a:t>
            </a:r>
          </a:p>
          <a:p>
            <a:pPr marL="0" lvl="0" indent="0">
              <a:buNone/>
            </a:pPr>
            <a:r>
              <a:rPr lang="ru-RU" sz="1800" i="1" dirty="0" smtClean="0">
                <a:latin typeface="Comic Sans MS" panose="030F0702030302020204" pitchFamily="66" charset="0"/>
              </a:rPr>
              <a:t>2. Обеспечить индивидуальное сопровождение педагогов по вопросам </a:t>
            </a:r>
            <a:r>
              <a:rPr lang="ru-RU" sz="1800" i="1" smtClean="0">
                <a:latin typeface="Comic Sans MS" panose="030F0702030302020204" pitchFamily="66" charset="0"/>
              </a:rPr>
              <a:t>формирования Функциональных </a:t>
            </a:r>
            <a:r>
              <a:rPr lang="ru-RU" sz="1800" i="1" dirty="0" smtClean="0">
                <a:latin typeface="Comic Sans MS" panose="030F0702030302020204" pitchFamily="66" charset="0"/>
              </a:rPr>
              <a:t>грамотностей школьников посредством разработки и реализации ИОП педагога;</a:t>
            </a:r>
          </a:p>
          <a:p>
            <a:pPr marL="0" lvl="0" indent="0">
              <a:buNone/>
            </a:pPr>
            <a:r>
              <a:rPr lang="ru-RU" sz="1800" i="1" dirty="0" smtClean="0">
                <a:latin typeface="Comic Sans MS" panose="030F0702030302020204" pitchFamily="66" charset="0"/>
              </a:rPr>
              <a:t>3.Обеспечить изучение и применение практик работы с детскими образовательными результатами;</a:t>
            </a:r>
          </a:p>
          <a:p>
            <a:pPr marL="0" indent="0">
              <a:buNone/>
            </a:pPr>
            <a:r>
              <a:rPr lang="ru-RU" sz="1800" i="1" dirty="0" smtClean="0">
                <a:latin typeface="Comic Sans MS" panose="030F0702030302020204" pitchFamily="66" charset="0"/>
              </a:rPr>
              <a:t>4</a:t>
            </a:r>
            <a:r>
              <a:rPr lang="ru-RU" sz="1800" i="1" dirty="0" smtClean="0">
                <a:latin typeface="Comic Sans MS" panose="030F0702030302020204" pitchFamily="66" charset="0"/>
              </a:rPr>
              <a:t>. </a:t>
            </a:r>
            <a:r>
              <a:rPr lang="ru-RU" altLang="ru-RU" sz="1800" i="1" dirty="0">
                <a:latin typeface="Comic Sans MS" panose="030F0702030302020204" pitchFamily="66" charset="0"/>
              </a:rPr>
              <a:t>Создать площадки для профессиональных проб педагогов, в том числе на </a:t>
            </a:r>
            <a:r>
              <a:rPr lang="ru-RU" altLang="ru-RU" sz="1800" i="1" dirty="0" err="1">
                <a:latin typeface="Comic Sans MS" panose="030F0702030302020204" pitchFamily="66" charset="0"/>
              </a:rPr>
              <a:t>межпредметной</a:t>
            </a:r>
            <a:r>
              <a:rPr lang="ru-RU" altLang="ru-RU" sz="1800" i="1" dirty="0">
                <a:latin typeface="Comic Sans MS" panose="030F0702030302020204" pitchFamily="66" charset="0"/>
              </a:rPr>
              <a:t> </a:t>
            </a:r>
            <a:r>
              <a:rPr lang="ru-RU" altLang="ru-RU" sz="1800" i="1" dirty="0" smtClean="0">
                <a:latin typeface="Comic Sans MS" panose="030F0702030302020204" pitchFamily="66" charset="0"/>
              </a:rPr>
              <a:t>основе, в сетевом взаимодействии (уровень ОУ, района);</a:t>
            </a:r>
          </a:p>
          <a:p>
            <a:pPr marL="0" indent="0">
              <a:buNone/>
            </a:pPr>
            <a:r>
              <a:rPr lang="ru-RU" altLang="ru-RU" sz="1800" i="1" dirty="0" smtClean="0">
                <a:latin typeface="Comic Sans MS" panose="030F0702030302020204" pitchFamily="66" charset="0"/>
              </a:rPr>
              <a:t>5.</a:t>
            </a:r>
            <a:r>
              <a:rPr lang="ru-RU" altLang="ru-RU" sz="1800" i="1" dirty="0">
                <a:latin typeface="Comic Sans MS" panose="030F0702030302020204" pitchFamily="66" charset="0"/>
              </a:rPr>
              <a:t> А</a:t>
            </a:r>
            <a:r>
              <a:rPr lang="ru-RU" altLang="ru-RU" sz="1800" i="1" dirty="0" smtClean="0">
                <a:latin typeface="Comic Sans MS" panose="030F0702030302020204" pitchFamily="66" charset="0"/>
              </a:rPr>
              <a:t>пробировать и ввести современные </a:t>
            </a:r>
            <a:r>
              <a:rPr lang="ru-RU" altLang="ru-RU" sz="1800" i="1" dirty="0">
                <a:latin typeface="Comic Sans MS" panose="030F0702030302020204" pitchFamily="66" charset="0"/>
              </a:rPr>
              <a:t>формы методической работы </a:t>
            </a:r>
            <a:r>
              <a:rPr lang="ru-RU" altLang="ru-RU" sz="1800" i="1" dirty="0" smtClean="0">
                <a:latin typeface="Comic Sans MS" panose="030F0702030302020204" pitchFamily="66" charset="0"/>
              </a:rPr>
              <a:t>(н-р: </a:t>
            </a:r>
            <a:r>
              <a:rPr lang="ru-RU" altLang="ru-RU" sz="1800" i="1" dirty="0" err="1" smtClean="0">
                <a:latin typeface="Comic Sans MS" panose="030F0702030302020204" pitchFamily="66" charset="0"/>
              </a:rPr>
              <a:t>супервизия</a:t>
            </a:r>
            <a:r>
              <a:rPr lang="ru-RU" altLang="ru-RU" sz="1800" i="1" dirty="0" smtClean="0">
                <a:latin typeface="Comic Sans MS" panose="030F0702030302020204" pitchFamily="66" charset="0"/>
              </a:rPr>
              <a:t>);</a:t>
            </a:r>
            <a:endParaRPr lang="ru-RU" altLang="ru-RU" sz="1800" i="1" dirty="0"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ru-RU" altLang="ru-RU" sz="1800" i="1" dirty="0" smtClean="0">
                <a:latin typeface="Comic Sans MS" panose="030F0702030302020204" pitchFamily="66" charset="0"/>
              </a:rPr>
              <a:t>6. Создать </a:t>
            </a:r>
            <a:r>
              <a:rPr lang="ru-RU" altLang="ru-RU" sz="1800" i="1" dirty="0">
                <a:latin typeface="Comic Sans MS" panose="030F0702030302020204" pitchFamily="66" charset="0"/>
              </a:rPr>
              <a:t>ресурсную карту муниципалитета по </a:t>
            </a:r>
            <a:r>
              <a:rPr lang="ru-RU" altLang="ru-RU" sz="1800" i="1" dirty="0" smtClean="0">
                <a:latin typeface="Comic Sans MS" panose="030F0702030302020204" pitchFamily="66" charset="0"/>
              </a:rPr>
              <a:t>вопросам формирования </a:t>
            </a:r>
            <a:r>
              <a:rPr lang="ru-RU" altLang="ru-RU" sz="1800" i="1" dirty="0">
                <a:latin typeface="Comic Sans MS" panose="030F0702030302020204" pitchFamily="66" charset="0"/>
              </a:rPr>
              <a:t>функциональной </a:t>
            </a:r>
            <a:r>
              <a:rPr lang="ru-RU" altLang="ru-RU" sz="1800" i="1" dirty="0" smtClean="0">
                <a:latin typeface="Comic Sans MS" panose="030F0702030302020204" pitchFamily="66" charset="0"/>
              </a:rPr>
              <a:t>грамотности обучающихся.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182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/>
          <a:lstStyle/>
          <a:p>
            <a:endParaRPr lang="ru-RU" sz="1800" dirty="0" smtClean="0"/>
          </a:p>
          <a:p>
            <a:pPr marL="0" indent="0">
              <a:buNone/>
            </a:pPr>
            <a:r>
              <a:rPr lang="ru-RU" sz="2800" b="1" i="1" dirty="0" smtClean="0">
                <a:latin typeface="Comic Sans MS" panose="030F0702030302020204" pitchFamily="66" charset="0"/>
              </a:rPr>
              <a:t>   </a:t>
            </a:r>
          </a:p>
          <a:p>
            <a:pPr marL="0" indent="0">
              <a:buNone/>
            </a:pPr>
            <a:r>
              <a:rPr lang="ru-RU" i="1" dirty="0">
                <a:latin typeface="Comic Sans MS" panose="030F0702030302020204" pitchFamily="66" charset="0"/>
              </a:rPr>
              <a:t> </a:t>
            </a:r>
            <a:r>
              <a:rPr lang="ru-RU" i="1" dirty="0" smtClean="0">
                <a:latin typeface="Comic Sans MS" panose="030F0702030302020204" pitchFamily="66" charset="0"/>
              </a:rPr>
              <a:t>  Ценности:</a:t>
            </a:r>
          </a:p>
          <a:p>
            <a:pPr marL="0" indent="0">
              <a:buNone/>
            </a:pPr>
            <a:endParaRPr lang="ru-RU" sz="2400" b="1" i="1" dirty="0" smtClean="0">
              <a:latin typeface="Comic Sans MS" panose="030F0702030302020204" pitchFamily="66" charset="0"/>
            </a:endParaRPr>
          </a:p>
          <a:p>
            <a:r>
              <a:rPr lang="ru-RU" sz="2400" i="1" dirty="0" smtClean="0">
                <a:latin typeface="Comic Sans MS" panose="030F0702030302020204" pitchFamily="66" charset="0"/>
              </a:rPr>
              <a:t>Профессионализм</a:t>
            </a:r>
          </a:p>
          <a:p>
            <a:r>
              <a:rPr lang="ru-RU" sz="2400" i="1" dirty="0" smtClean="0">
                <a:latin typeface="Comic Sans MS" panose="030F0702030302020204" pitchFamily="66" charset="0"/>
              </a:rPr>
              <a:t>Профессиональные коммуникации</a:t>
            </a:r>
          </a:p>
          <a:p>
            <a:r>
              <a:rPr lang="ru-RU" sz="2400" i="1" dirty="0" smtClean="0">
                <a:latin typeface="Comic Sans MS" panose="030F0702030302020204" pitchFamily="66" charset="0"/>
              </a:rPr>
              <a:t>Непрерывность образования</a:t>
            </a:r>
          </a:p>
          <a:p>
            <a:pPr marL="0" indent="0">
              <a:buNone/>
            </a:pPr>
            <a:endParaRPr lang="ru-RU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699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i="1" dirty="0" smtClean="0">
                <a:latin typeface="Comic Sans MS" panose="030F0702030302020204" pitchFamily="66" charset="0"/>
              </a:rPr>
              <a:t>Содержательно-технологический компонент</a:t>
            </a:r>
            <a:endParaRPr lang="ru-RU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559525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A001D"/>
      </a:hlink>
      <a:folHlink>
        <a:srgbClr val="FFA7B8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6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66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993366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4736</TotalTime>
  <Words>920</Words>
  <Application>Microsoft Office PowerPoint</Application>
  <PresentationFormat>Экран (4:3)</PresentationFormat>
  <Paragraphs>189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Comic Sans MS</vt:lpstr>
      <vt:lpstr>Franklin Gothic Book</vt:lpstr>
      <vt:lpstr>Times New Roman</vt:lpstr>
      <vt:lpstr>Wingdings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Ранько</dc:creator>
  <cp:lastModifiedBy>Korobeinikova</cp:lastModifiedBy>
  <cp:revision>278</cp:revision>
  <dcterms:created xsi:type="dcterms:W3CDTF">2007-02-24T17:34:38Z</dcterms:created>
  <dcterms:modified xsi:type="dcterms:W3CDTF">2020-11-09T03:58:30Z</dcterms:modified>
</cp:coreProperties>
</file>