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466" r:id="rId3"/>
    <p:sldId id="402" r:id="rId4"/>
    <p:sldId id="371" r:id="rId5"/>
    <p:sldId id="616" r:id="rId6"/>
    <p:sldId id="560" r:id="rId7"/>
    <p:sldId id="599" r:id="rId8"/>
    <p:sldId id="569" r:id="rId9"/>
    <p:sldId id="570" r:id="rId10"/>
    <p:sldId id="571" r:id="rId11"/>
    <p:sldId id="600" r:id="rId12"/>
    <p:sldId id="467" r:id="rId13"/>
    <p:sldId id="433" r:id="rId14"/>
    <p:sldId id="435" r:id="rId15"/>
    <p:sldId id="477" r:id="rId16"/>
    <p:sldId id="580" r:id="rId17"/>
    <p:sldId id="479" r:id="rId18"/>
    <p:sldId id="577" r:id="rId19"/>
    <p:sldId id="416" r:id="rId20"/>
    <p:sldId id="582" r:id="rId21"/>
    <p:sldId id="584" r:id="rId22"/>
    <p:sldId id="587" r:id="rId23"/>
    <p:sldId id="601" r:id="rId24"/>
    <p:sldId id="605" r:id="rId25"/>
    <p:sldId id="602" r:id="rId26"/>
    <p:sldId id="603" r:id="rId27"/>
    <p:sldId id="606" r:id="rId28"/>
    <p:sldId id="604" r:id="rId29"/>
    <p:sldId id="592" r:id="rId30"/>
    <p:sldId id="593" r:id="rId31"/>
    <p:sldId id="591" r:id="rId32"/>
    <p:sldId id="608" r:id="rId33"/>
    <p:sldId id="609" r:id="rId34"/>
    <p:sldId id="610" r:id="rId35"/>
    <p:sldId id="611" r:id="rId36"/>
    <p:sldId id="594" r:id="rId37"/>
    <p:sldId id="595" r:id="rId38"/>
    <p:sldId id="596" r:id="rId39"/>
    <p:sldId id="597" r:id="rId40"/>
    <p:sldId id="564" r:id="rId41"/>
    <p:sldId id="581" r:id="rId42"/>
    <p:sldId id="612" r:id="rId43"/>
    <p:sldId id="614" r:id="rId44"/>
    <p:sldId id="613" r:id="rId45"/>
    <p:sldId id="615" r:id="rId46"/>
    <p:sldId id="617" r:id="rId4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66"/>
    <a:srgbClr val="660033"/>
    <a:srgbClr val="0C788E"/>
    <a:srgbClr val="180C00"/>
    <a:srgbClr val="422C16"/>
    <a:srgbClr val="0099CC"/>
    <a:srgbClr val="015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8046" autoAdjust="0"/>
  </p:normalViewPr>
  <p:slideViewPr>
    <p:cSldViewPr>
      <p:cViewPr varScale="1">
        <p:scale>
          <a:sx n="67" d="100"/>
          <a:sy n="67" d="100"/>
        </p:scale>
        <p:origin x="3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C0CC997-C6AF-4D7C-896D-FA4333236E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B1ED7E-60C8-44B4-9153-4015165DB7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F26F2F-C89C-4C9F-A0E9-5DE2125DE406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2AD6077-1714-45EE-BB9E-B36B1BE65D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C11A2EB-7C02-47E6-9C01-8886FEFC3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DE429-47A9-44F7-9711-05EF95FC2F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AE10F4-288F-4BBF-A883-0E117E156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4E20C4-2DF7-43EC-A3BE-F3E2908B45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413D1-5725-45AA-8334-945D77592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3D8B7-918C-4483-9753-07BEB8A5F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211B5E-BD12-4E2C-84D6-D202CFDD1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CAB17-ACDD-461F-B3D0-E8CE3440213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7081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D3F3CE-D624-4ED7-ACA3-22F482185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5C3E34-85C9-4115-83A2-23A1061D1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81394B-D759-48E1-99E6-0A4355B7B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84426-8F48-47C2-B3EA-DCAD67FB8D4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5543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D1ECDA-4A5A-49C2-B3F5-23E07B489F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3151E3-1677-47BD-8F04-9A299376E2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FF71C9-51F2-4159-BC65-EFC29B7BBA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CCD6F-0F54-4E8B-9B0E-BDF48312F8C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48886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20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3B9B79-8491-4FC8-8648-1B6727239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E8FC13-0C59-4190-82C4-A6DCC7403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AD14A7-4599-4085-A853-2277A94B8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30037-5FBE-44C2-9CF5-63B577904FC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6781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66E343-AEDF-49CC-9F00-BC993C10F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F4B33B-AD9B-4BFD-AAAF-119668EC4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934AAC-6ACF-4252-9BD8-A1D45B6C7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D49DC-DD90-4C03-8E79-C273853403F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9460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7658C9-FF4E-46B1-84A4-E37E48C36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747DE3-8ACD-43FD-88BE-EFB72E72A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2E846-62A1-4EC7-A9D6-171098562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E13A2-DEE2-4A5B-8762-EB150E5A17D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57953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3D9585-68E6-4B67-AC7A-4F3F3E87A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C84B96-6B93-48E6-92E4-C88438985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97F05D-228D-4DD9-8647-1CFEEADC9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9195-B1D1-4CA7-A2A6-272C1AA8857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6966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FC2311-9407-4F6C-A0BB-598933714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6BEB24-615A-4F38-8813-E54D125B4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9D9F7A-ACB3-4D9E-AA64-690B85F47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0292F-4295-4B60-9FC5-DFB6CF6CEAC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9337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3889F1-95FF-4E56-9E1B-E1827D2CF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E52032-E6F0-4F2A-B4D0-BB999A8240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F557F6-5F1D-43E9-9A60-6CA7E510B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87ABE-8A22-4014-923F-6036D1652DB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22066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E6CA38-F1B7-4DDA-8A7E-57BE94EAF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A846E8-3529-46E0-A85F-94D64E517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A78BF-738A-4D20-B537-BF1CC10C4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F864B-06D5-4F50-93C6-C6B390A54C9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41142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DEF0A-04DC-4DD0-862F-4B81677A06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20EAD1-DF23-428C-8571-8A6B35986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50B6C-80FD-4445-A706-C87A2F8C1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A2B2A-5B40-47D4-9D20-E4DB8254841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7009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847ED5-3CE1-4CB6-A282-C08D76545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10D2A9-9CFD-4FDB-B5B5-1F43FD5A0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modificar el estilo de texto del patrón</a:t>
            </a:r>
          </a:p>
          <a:p>
            <a:pPr lvl="1"/>
            <a:r>
              <a:rPr lang="es-ES" altLang="ru-RU"/>
              <a:t>Segundo nivel</a:t>
            </a:r>
          </a:p>
          <a:p>
            <a:pPr lvl="2"/>
            <a:r>
              <a:rPr lang="es-ES" altLang="ru-RU"/>
              <a:t>Tercer nivel</a:t>
            </a:r>
          </a:p>
          <a:p>
            <a:pPr lvl="3"/>
            <a:r>
              <a:rPr lang="es-ES" altLang="ru-RU"/>
              <a:t>Cuarto nivel</a:t>
            </a:r>
          </a:p>
          <a:p>
            <a:pPr lvl="4"/>
            <a:r>
              <a:rPr lang="es-ES" altLang="ru-RU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4623AF-0C76-486F-8352-82AC57FDC9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809BE2-466B-4F10-AFF0-E2535C564B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F6EA065-7085-4BA1-B039-62E9387F63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810A2D4-4A8D-47EA-8A16-CBAF5594919B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0">
            <a:extLst>
              <a:ext uri="{FF2B5EF4-FFF2-40B4-BE49-F238E27FC236}">
                <a16:creationId xmlns:a16="http://schemas.microsoft.com/office/drawing/2014/main" id="{BBDB371A-C1B9-4C41-B611-8ED062EA73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229225"/>
            <a:ext cx="9144000" cy="12954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alt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Районного отдела образования </a:t>
            </a:r>
            <a:br>
              <a:rPr lang="ru-RU" alt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Пировского района </a:t>
            </a:r>
            <a:br>
              <a:rPr lang="ru-RU" alt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Ильнар</a:t>
            </a:r>
            <a:r>
              <a:rPr lang="ru-RU" alt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Газинурович</a:t>
            </a:r>
            <a:r>
              <a:rPr lang="ru-RU" alt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Тимербулатов</a:t>
            </a:r>
            <a:endParaRPr lang="es-ES" alt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165">
            <a:extLst>
              <a:ext uri="{FF2B5EF4-FFF2-40B4-BE49-F238E27FC236}">
                <a16:creationId xmlns:a16="http://schemas.microsoft.com/office/drawing/2014/main" id="{BE098750-F385-4D80-A655-80B8E3A73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8974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</a:endParaRPr>
          </a:p>
        </p:txBody>
      </p:sp>
      <p:pic>
        <p:nvPicPr>
          <p:cNvPr id="4100" name="Рисунок 5" descr="Герб белка.jpg">
            <a:extLst>
              <a:ext uri="{FF2B5EF4-FFF2-40B4-BE49-F238E27FC236}">
                <a16:creationId xmlns:a16="http://schemas.microsoft.com/office/drawing/2014/main" id="{188BDE19-2063-4C19-9D7A-166B0130E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9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50">
            <a:extLst>
              <a:ext uri="{FF2B5EF4-FFF2-40B4-BE49-F238E27FC236}">
                <a16:creationId xmlns:a16="http://schemas.microsoft.com/office/drawing/2014/main" id="{887580D9-2C84-473F-B146-2B2BDE528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0"/>
            <a:ext cx="8856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kern="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Пировский район</a:t>
            </a:r>
            <a:endParaRPr lang="es-ES" sz="2000" kern="0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FCCCF8-5E48-47BB-98F8-FB7AAE613213}"/>
              </a:ext>
            </a:extLst>
          </p:cNvPr>
          <p:cNvSpPr/>
          <p:nvPr/>
        </p:nvSpPr>
        <p:spPr>
          <a:xfrm>
            <a:off x="684213" y="1412875"/>
            <a:ext cx="81724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Образование Пировского района: актуальное состояние и перспективы развития в условиях изменений</a:t>
            </a:r>
            <a:endParaRPr lang="es-ES" altLang="ru-RU" sz="4000" b="1" kern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 descr="Герб белка.jpg">
            <a:extLst>
              <a:ext uri="{FF2B5EF4-FFF2-40B4-BE49-F238E27FC236}">
                <a16:creationId xmlns:a16="http://schemas.microsoft.com/office/drawing/2014/main" id="{819461CC-7D24-4841-ABED-DD02F9A65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9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5" name="Диаграмма 6">
            <a:extLst>
              <a:ext uri="{FF2B5EF4-FFF2-40B4-BE49-F238E27FC236}">
                <a16:creationId xmlns:a16="http://schemas.microsoft.com/office/drawing/2014/main" id="{246EE1E0-D5E1-4444-BE89-4092AB9BAB97}"/>
              </a:ext>
            </a:extLst>
          </p:cNvPr>
          <p:cNvGraphicFramePr>
            <a:graphicFrameLocks/>
          </p:cNvGraphicFramePr>
          <p:nvPr/>
        </p:nvGraphicFramePr>
        <p:xfrm>
          <a:off x="31750" y="1690688"/>
          <a:ext cx="4565650" cy="471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Диаграмма" r:id="rId4" imgW="4562597" imgH="4705383" progId="Excel.Chart.8">
                  <p:embed/>
                </p:oleObj>
              </mc:Choice>
              <mc:Fallback>
                <p:oleObj name="Диаграмма" r:id="rId4" imgW="4562597" imgH="4705383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1690688"/>
                        <a:ext cx="4565650" cy="471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Диаграмма 4">
            <a:extLst>
              <a:ext uri="{FF2B5EF4-FFF2-40B4-BE49-F238E27FC236}">
                <a16:creationId xmlns:a16="http://schemas.microsoft.com/office/drawing/2014/main" id="{F8884E83-AE94-4F22-BDEA-3D0E4B55EA30}"/>
              </a:ext>
            </a:extLst>
          </p:cNvPr>
          <p:cNvGraphicFramePr>
            <a:graphicFrameLocks/>
          </p:cNvGraphicFramePr>
          <p:nvPr/>
        </p:nvGraphicFramePr>
        <p:xfrm>
          <a:off x="4310063" y="1176338"/>
          <a:ext cx="5113337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Диаграмма" r:id="rId6" imgW="4924466" imgH="4533966" progId="Excel.Chart.8">
                  <p:embed/>
                </p:oleObj>
              </mc:Choice>
              <mc:Fallback>
                <p:oleObj name="Диаграмма" r:id="rId6" imgW="4924466" imgH="453396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1176338"/>
                        <a:ext cx="5113337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A775F-74AD-48D8-89F5-3BE07DBE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33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РМО учителей-предметников</a:t>
            </a:r>
          </a:p>
        </p:txBody>
      </p:sp>
      <p:pic>
        <p:nvPicPr>
          <p:cNvPr id="14339" name="Объект 3">
            <a:extLst>
              <a:ext uri="{FF2B5EF4-FFF2-40B4-BE49-F238E27FC236}">
                <a16:creationId xmlns:a16="http://schemas.microsoft.com/office/drawing/2014/main" id="{50EC7F4A-B2AE-4C4C-A1EE-A9FA593D77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1557338"/>
            <a:ext cx="2859088" cy="4724400"/>
          </a:xfr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0C104239-8710-4468-8B1B-66184F4E2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4438" y="2060575"/>
            <a:ext cx="6551612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 каждом РМО выделены направления ФГ для рассмотрения;</a:t>
            </a:r>
          </a:p>
          <a:p>
            <a:pPr marL="0" indent="0">
              <a:buFontTx/>
              <a:buNone/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обсуждался перечень умений ФГ, определялся перечень умений для работы с обучающимися на 2019-2020 учебный год;</a:t>
            </a:r>
          </a:p>
          <a:p>
            <a:pPr marL="0" indent="0">
              <a:buFontTx/>
              <a:buNone/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обсуждались способы работы по формированию умений</a:t>
            </a:r>
          </a:p>
        </p:txBody>
      </p:sp>
      <p:pic>
        <p:nvPicPr>
          <p:cNvPr id="14341" name="Рисунок 6" descr="Герб белка.jpg">
            <a:extLst>
              <a:ext uri="{FF2B5EF4-FFF2-40B4-BE49-F238E27FC236}">
                <a16:creationId xmlns:a16="http://schemas.microsoft.com/office/drawing/2014/main" id="{2A3ACF94-5E50-4172-82DF-79ADDE759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9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6CF25760-056D-4FC0-8855-84173E0B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333C01F6-ACC0-4E72-A904-74F096FAA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157192"/>
            <a:ext cx="8335936" cy="830997"/>
          </a:xfrm>
          <a:ln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Единый государственный экзамен</a:t>
            </a:r>
          </a:p>
        </p:txBody>
      </p:sp>
      <p:pic>
        <p:nvPicPr>
          <p:cNvPr id="15364" name="Picture 2" descr="http://vostok.today/uploads/posts/2017-07/1499061367_v-habarovskom-krae-opredelilis-esche-tri-stoballnika.jpg">
            <a:extLst>
              <a:ext uri="{FF2B5EF4-FFF2-40B4-BE49-F238E27FC236}">
                <a16:creationId xmlns:a16="http://schemas.microsoft.com/office/drawing/2014/main" id="{C3DF4F82-3A1A-4C1F-AB75-5BC6FD48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DCC1F60-6141-4F22-93BF-01CFA4E5FB81}"/>
              </a:ext>
            </a:extLst>
          </p:cNvPr>
          <p:cNvSpPr/>
          <p:nvPr/>
        </p:nvSpPr>
        <p:spPr>
          <a:xfrm>
            <a:off x="1908175" y="692150"/>
            <a:ext cx="6048375" cy="22320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Русский язык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3200" dirty="0">
                <a:latin typeface="Monotype Corsiva" pitchFamily="66" charset="0"/>
              </a:rPr>
              <a:t>Максимальный балл - 91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3200" dirty="0">
                <a:latin typeface="Monotype Corsiva" pitchFamily="66" charset="0"/>
              </a:rPr>
              <a:t>Количество участников ЕГЭ – 15 </a:t>
            </a:r>
          </a:p>
        </p:txBody>
      </p:sp>
      <p:pic>
        <p:nvPicPr>
          <p:cNvPr id="16387" name="Рисунок 1" descr="Герб белка.jpg">
            <a:extLst>
              <a:ext uri="{FF2B5EF4-FFF2-40B4-BE49-F238E27FC236}">
                <a16:creationId xmlns:a16="http://schemas.microsoft.com/office/drawing/2014/main" id="{50BDA244-14BC-4F09-AD10-9625ACAE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9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8" name="Диаграмма 10">
            <a:extLst>
              <a:ext uri="{FF2B5EF4-FFF2-40B4-BE49-F238E27FC236}">
                <a16:creationId xmlns:a16="http://schemas.microsoft.com/office/drawing/2014/main" id="{5EA60FDB-1402-4465-8B02-7E63F6773AB0}"/>
              </a:ext>
            </a:extLst>
          </p:cNvPr>
          <p:cNvGraphicFramePr>
            <a:graphicFrameLocks/>
          </p:cNvGraphicFramePr>
          <p:nvPr/>
        </p:nvGraphicFramePr>
        <p:xfrm>
          <a:off x="344488" y="3090863"/>
          <a:ext cx="7950200" cy="312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Диаграмма" r:id="rId4" imgW="7955970" imgH="3133616" progId="Excel.Chart.8">
                  <p:embed/>
                </p:oleObj>
              </mc:Choice>
              <mc:Fallback>
                <p:oleObj name="Диаграмма" r:id="rId4" imgW="7955970" imgH="3133616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090863"/>
                        <a:ext cx="7950200" cy="312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92988FF-B705-42F5-AF8D-4A1C74393B69}"/>
              </a:ext>
            </a:extLst>
          </p:cNvPr>
          <p:cNvSpPr/>
          <p:nvPr/>
        </p:nvSpPr>
        <p:spPr>
          <a:xfrm>
            <a:off x="1835150" y="568325"/>
            <a:ext cx="6840538" cy="2068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Математика (Профильный уровень)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3200" dirty="0">
                <a:latin typeface="Monotype Corsiva" pitchFamily="66" charset="0"/>
              </a:rPr>
              <a:t>Максимальный балл - 72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3200" dirty="0">
                <a:latin typeface="Monotype Corsiva" pitchFamily="66" charset="0"/>
              </a:rPr>
              <a:t>Количество участников ЕГЭ - 8</a:t>
            </a:r>
          </a:p>
        </p:txBody>
      </p:sp>
      <p:pic>
        <p:nvPicPr>
          <p:cNvPr id="17411" name="Рисунок 1" descr="Герб белка.jpg">
            <a:extLst>
              <a:ext uri="{FF2B5EF4-FFF2-40B4-BE49-F238E27FC236}">
                <a16:creationId xmlns:a16="http://schemas.microsoft.com/office/drawing/2014/main" id="{1135814A-0374-474A-BEB1-5F9624228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9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Диаграмма 6">
            <a:extLst>
              <a:ext uri="{FF2B5EF4-FFF2-40B4-BE49-F238E27FC236}">
                <a16:creationId xmlns:a16="http://schemas.microsoft.com/office/drawing/2014/main" id="{B4B6FEA0-D0B0-4048-A520-CA6AC58AC0CE}"/>
              </a:ext>
            </a:extLst>
          </p:cNvPr>
          <p:cNvGraphicFramePr>
            <a:graphicFrameLocks/>
          </p:cNvGraphicFramePr>
          <p:nvPr/>
        </p:nvGraphicFramePr>
        <p:xfrm>
          <a:off x="344488" y="2717800"/>
          <a:ext cx="8213725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Диаграмма" r:id="rId4" imgW="8218120" imgH="3651820" progId="Excel.Chart.8">
                  <p:embed/>
                </p:oleObj>
              </mc:Choice>
              <mc:Fallback>
                <p:oleObj name="Диаграмма" r:id="rId4" imgW="8218120" imgH="3651820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717800"/>
                        <a:ext cx="8213725" cy="364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6" descr="Герб белка.jpg">
            <a:extLst>
              <a:ext uri="{FF2B5EF4-FFF2-40B4-BE49-F238E27FC236}">
                <a16:creationId xmlns:a16="http://schemas.microsoft.com/office/drawing/2014/main" id="{60F2B5E0-5AC7-437F-8D78-14E160252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9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5" name="Диаграмма 4">
            <a:extLst>
              <a:ext uri="{FF2B5EF4-FFF2-40B4-BE49-F238E27FC236}">
                <a16:creationId xmlns:a16="http://schemas.microsoft.com/office/drawing/2014/main" id="{6167E9A2-CE51-4558-A424-A0DDD1503532}"/>
              </a:ext>
            </a:extLst>
          </p:cNvPr>
          <p:cNvGraphicFramePr>
            <a:graphicFrameLocks/>
          </p:cNvGraphicFramePr>
          <p:nvPr/>
        </p:nvGraphicFramePr>
        <p:xfrm>
          <a:off x="849313" y="354013"/>
          <a:ext cx="7754937" cy="588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Диаграмма" r:id="rId4" imgW="7753269" imgH="5886508" progId="Excel.Chart.8">
                  <p:embed/>
                </p:oleObj>
              </mc:Choice>
              <mc:Fallback>
                <p:oleObj name="Диаграмма" r:id="rId4" imgW="7753269" imgH="588650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354013"/>
                        <a:ext cx="7754937" cy="588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6">
            <a:extLst>
              <a:ext uri="{FF2B5EF4-FFF2-40B4-BE49-F238E27FC236}">
                <a16:creationId xmlns:a16="http://schemas.microsoft.com/office/drawing/2014/main" id="{B1F055B2-6586-48AE-8267-F2C8D26D6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754063"/>
            <a:ext cx="575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Monotype Corsiva" panose="03010101010201010101" pitchFamily="66" charset="0"/>
              </a:rPr>
              <a:t>Педагогические работники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>
            <a:extLst>
              <a:ext uri="{FF2B5EF4-FFF2-40B4-BE49-F238E27FC236}">
                <a16:creationId xmlns:a16="http://schemas.microsoft.com/office/drawing/2014/main" id="{4B44C9C6-01EE-4D6B-AAA3-A38C3ABAE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2260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Согласно плану работы муниципальной системы образования Пировского района, на 2019-2020 </a:t>
            </a:r>
            <a:r>
              <a:rPr lang="ru-RU" altLang="ru-RU" sz="28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уч.г</a:t>
            </a:r>
            <a:r>
              <a:rPr lang="ru-RU" alt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в феврале прошло одно из мероприятий с молодыми педагогами в рамках программы </a:t>
            </a:r>
          </a:p>
          <a:p>
            <a:pPr marL="0" indent="0" algn="ctr">
              <a:buFontTx/>
              <a:buNone/>
              <a:defRPr/>
            </a:pPr>
            <a:r>
              <a:rPr lang="ru-RU" alt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«Школа молодого педагога»</a:t>
            </a:r>
          </a:p>
        </p:txBody>
      </p:sp>
      <p:pic>
        <p:nvPicPr>
          <p:cNvPr id="19459" name="Рисунок 6" descr="Герб белка.jpg">
            <a:extLst>
              <a:ext uri="{FF2B5EF4-FFF2-40B4-BE49-F238E27FC236}">
                <a16:creationId xmlns:a16="http://schemas.microsoft.com/office/drawing/2014/main" id="{E74519A5-D141-4ADF-B605-DEF3773F8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F8642963-8A74-4679-BC0A-8034D362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3" name="Содержимое 3" descr="7054980f15.jpg">
            <a:extLst>
              <a:ext uri="{FF2B5EF4-FFF2-40B4-BE49-F238E27FC236}">
                <a16:creationId xmlns:a16="http://schemas.microsoft.com/office/drawing/2014/main" id="{A41122F8-70AC-4844-AA7B-CE05D8563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243388"/>
          </a:xfrm>
        </p:spPr>
      </p:pic>
      <p:sp>
        <p:nvSpPr>
          <p:cNvPr id="20484" name="Прямоугольник 4">
            <a:extLst>
              <a:ext uri="{FF2B5EF4-FFF2-40B4-BE49-F238E27FC236}">
                <a16:creationId xmlns:a16="http://schemas.microsoft.com/office/drawing/2014/main" id="{E1CB5F30-B707-4BB6-8A3F-B2BBAA484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9144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300">
              <a:latin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>
                <a:latin typeface="Constantia" panose="02030602050306030303" pitchFamily="18" charset="0"/>
              </a:rPr>
              <a:t>Талантливая молодежь – важнейший ресурс развития общества. Поэтому школа должна решать важнейшую стратегическую задачу – раскрытие способностей каждого ученика, воспитание инициативной, способной творчески мыслить и находить нестандартные решения, умеющей выбирать профессиональный путь, готовой обучаться в течение всей жизни молодежи.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1">
            <a:extLst>
              <a:ext uri="{FF2B5EF4-FFF2-40B4-BE49-F238E27FC236}">
                <a16:creationId xmlns:a16="http://schemas.microsoft.com/office/drawing/2014/main" id="{0CBF2D59-42CB-4C6B-9D4C-C82A67DD1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141663"/>
          </a:xfrm>
        </p:spPr>
      </p:pic>
      <p:sp>
        <p:nvSpPr>
          <p:cNvPr id="37891" name="TextBox 2">
            <a:extLst>
              <a:ext uri="{FF2B5EF4-FFF2-40B4-BE49-F238E27FC236}">
                <a16:creationId xmlns:a16="http://schemas.microsoft.com/office/drawing/2014/main" id="{A35E2670-5E9C-47E4-AE11-A00977CB1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73463"/>
            <a:ext cx="7921625" cy="2246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 2019-2020 </a:t>
            </a:r>
            <a:r>
              <a:rPr lang="ru-RU" altLang="ru-RU" sz="28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уч.г</a:t>
            </a:r>
            <a:r>
              <a:rPr lang="ru-RU" alt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в муниципальном этапе олимпиады по 16-ти предметам принимало участие 173 ученика (АППГ – 142), что составило 44,1% от общего числа участвующих в школьном этапе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Герб белка.jpg">
            <a:extLst>
              <a:ext uri="{FF2B5EF4-FFF2-40B4-BE49-F238E27FC236}">
                <a16:creationId xmlns:a16="http://schemas.microsoft.com/office/drawing/2014/main" id="{20CA065D-6CF6-4C7E-A0B2-75F65459D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9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http://sch5-gusev.ru/wp-content/uploads/2018/02/7178/%D0%93%D0%BE%D1%82%D0%BE%D0%B2%D0%B8%D0%BC-%D0%BA-%D1%88%D0%BA%D0%BE%D0%BB%D0%B5-%D0%94%D1%83%D0%BC%D0%B0%D0%B5%D0%BC-%D0%BE-%D0%B1%D1%83%D0%B4%D1%83%D1%89%D0%B5%D0%BC.jpg">
            <a:extLst>
              <a:ext uri="{FF2B5EF4-FFF2-40B4-BE49-F238E27FC236}">
                <a16:creationId xmlns:a16="http://schemas.microsoft.com/office/drawing/2014/main" id="{20054FDB-F49A-4753-83BF-323AE76C1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966B65A9-DE67-4BDE-8397-3B2786EF4D83}"/>
              </a:ext>
            </a:extLst>
          </p:cNvPr>
          <p:cNvSpPr txBox="1">
            <a:spLocks/>
          </p:cNvSpPr>
          <p:nvPr/>
        </p:nvSpPr>
        <p:spPr bwMode="auto">
          <a:xfrm>
            <a:off x="323528" y="5416572"/>
            <a:ext cx="83359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Муниципальная программа «Одаренные дети Пировского района на 2018-2021 гг.»</a:t>
            </a:r>
            <a:endParaRPr lang="ru-RU" sz="2800" b="1" kern="0" spc="50" dirty="0">
              <a:ln w="11430"/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+mn-cs"/>
            </a:endParaRPr>
          </a:p>
        </p:txBody>
      </p:sp>
      <p:sp>
        <p:nvSpPr>
          <p:cNvPr id="22533" name="Объект 1">
            <a:extLst>
              <a:ext uri="{FF2B5EF4-FFF2-40B4-BE49-F238E27FC236}">
                <a16:creationId xmlns:a16="http://schemas.microsoft.com/office/drawing/2014/main" id="{E143F7CC-DFA9-4167-952B-471C6EB2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617538"/>
            <a:ext cx="8229600" cy="4525962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3">
            <a:extLst>
              <a:ext uri="{FF2B5EF4-FFF2-40B4-BE49-F238E27FC236}">
                <a16:creationId xmlns:a16="http://schemas.microsoft.com/office/drawing/2014/main" id="{1B014D8C-CACD-48CE-8330-CC79FED5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362950" cy="43926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i="1">
                <a:latin typeface="Constantia" panose="02030602050306030303" pitchFamily="18" charset="0"/>
              </a:rPr>
              <a:t>МБДОУ «Ромашка»</a:t>
            </a:r>
          </a:p>
          <a:p>
            <a:pPr algn="ctr">
              <a:buFontTx/>
              <a:buNone/>
            </a:pPr>
            <a:r>
              <a:rPr lang="ru-RU" altLang="ru-RU" b="1" i="1">
                <a:latin typeface="Constantia" panose="02030602050306030303" pitchFamily="18" charset="0"/>
              </a:rPr>
              <a:t> МБДОУ «Светлячок»</a:t>
            </a:r>
          </a:p>
          <a:p>
            <a:pPr algn="ctr">
              <a:buFontTx/>
              <a:buNone/>
            </a:pPr>
            <a:r>
              <a:rPr lang="ru-RU" altLang="ru-RU" b="1" i="1">
                <a:latin typeface="Constantia" panose="02030602050306030303" pitchFamily="18" charset="0"/>
              </a:rPr>
              <a:t>МБДОУ «Солнышко»</a:t>
            </a:r>
          </a:p>
          <a:p>
            <a:pPr algn="ctr">
              <a:buFontTx/>
              <a:buNone/>
            </a:pPr>
            <a:r>
              <a:rPr lang="ru-RU" altLang="ru-RU" b="1" i="1">
                <a:latin typeface="Constantia" panose="02030602050306030303" pitchFamily="18" charset="0"/>
              </a:rPr>
              <a:t>МБДОУ «Берёзка»</a:t>
            </a:r>
          </a:p>
          <a:p>
            <a:pPr algn="ctr">
              <a:buFontTx/>
              <a:buNone/>
            </a:pPr>
            <a:r>
              <a:rPr lang="ru-RU" altLang="ru-RU" b="1" i="1">
                <a:latin typeface="Constantia" panose="02030602050306030303" pitchFamily="18" charset="0"/>
              </a:rPr>
              <a:t>МБОУ «Большекетская средняя школа»</a:t>
            </a:r>
          </a:p>
          <a:p>
            <a:pPr algn="ctr">
              <a:buFontTx/>
              <a:buNone/>
            </a:pPr>
            <a:r>
              <a:rPr lang="ru-RU" altLang="ru-RU" b="1" i="1">
                <a:latin typeface="Constantia" panose="02030602050306030303" pitchFamily="18" charset="0"/>
              </a:rPr>
              <a:t>Кириковская средняя школа</a:t>
            </a:r>
            <a:endParaRPr lang="ru-RU" altLang="ru-RU" b="1">
              <a:latin typeface="Constantia" panose="02030602050306030303" pitchFamily="18" charset="0"/>
            </a:endParaRPr>
          </a:p>
        </p:txBody>
      </p:sp>
      <p:pic>
        <p:nvPicPr>
          <p:cNvPr id="5123" name="Рисунок 6" descr="Герб белка.jpg">
            <a:extLst>
              <a:ext uri="{FF2B5EF4-FFF2-40B4-BE49-F238E27FC236}">
                <a16:creationId xmlns:a16="http://schemas.microsoft.com/office/drawing/2014/main" id="{4D5FDF76-B78D-448A-9402-9FF407FED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9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>
            <a:extLst>
              <a:ext uri="{FF2B5EF4-FFF2-40B4-BE49-F238E27FC236}">
                <a16:creationId xmlns:a16="http://schemas.microsoft.com/office/drawing/2014/main" id="{4905E782-9A24-43FE-972E-B38860A47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8578850" cy="367188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Краевая акция «Молодёжь выбирает жизнь», районный конкурс «Школа без вредных привычек», межведомственные акции: «Остановим насилие против детей» «Безопасная среда», «Твой выбор», «Подросток-лето», международный День борьбы со СПИДом (конкурсы рисунков, плакатов и т.д.) и </a:t>
            </a:r>
            <a:r>
              <a:rPr lang="ru-RU" altLang="ru-RU" sz="28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т.д</a:t>
            </a:r>
            <a:endParaRPr lang="ru-RU" alt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23555" name="Рисунок 6" descr="Герб белка.jpg">
            <a:extLst>
              <a:ext uri="{FF2B5EF4-FFF2-40B4-BE49-F238E27FC236}">
                <a16:creationId xmlns:a16="http://schemas.microsoft.com/office/drawing/2014/main" id="{5F0254FA-5AEA-4736-9D59-D4BDE854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1">
            <a:extLst>
              <a:ext uri="{FF2B5EF4-FFF2-40B4-BE49-F238E27FC236}">
                <a16:creationId xmlns:a16="http://schemas.microsoft.com/office/drawing/2014/main" id="{88526213-B488-4B92-8975-9D4F018E4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484313"/>
            <a:ext cx="3132137" cy="2363787"/>
          </a:xfrm>
        </p:spPr>
      </p:pic>
      <p:sp>
        <p:nvSpPr>
          <p:cNvPr id="28675" name="TextBox 2">
            <a:extLst>
              <a:ext uri="{FF2B5EF4-FFF2-40B4-BE49-F238E27FC236}">
                <a16:creationId xmlns:a16="http://schemas.microsoft.com/office/drawing/2014/main" id="{D86FE91C-4B4A-49D3-963B-A454C7BF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76250"/>
            <a:ext cx="6696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Научно-исследовательская деятельность</a:t>
            </a:r>
          </a:p>
        </p:txBody>
      </p:sp>
      <p:sp>
        <p:nvSpPr>
          <p:cNvPr id="41988" name="TextBox 4">
            <a:extLst>
              <a:ext uri="{FF2B5EF4-FFF2-40B4-BE49-F238E27FC236}">
                <a16:creationId xmlns:a16="http://schemas.microsoft.com/office/drawing/2014/main" id="{5A936BD7-78C9-4547-938B-8FEDDAC3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9363"/>
            <a:ext cx="9144000" cy="2247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 итогам отборочного этапа 2019-2020 </a:t>
            </a:r>
            <a:r>
              <a:rPr lang="ru-RU" alt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уч.г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в краевом этапе молодёжного форума «Научно-технический потенциал Сибири» в номинации «Научный конвент»  приняли участие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32 исследовательских работы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6" descr="Герб белка.jpg">
            <a:extLst>
              <a:ext uri="{FF2B5EF4-FFF2-40B4-BE49-F238E27FC236}">
                <a16:creationId xmlns:a16="http://schemas.microsoft.com/office/drawing/2014/main" id="{0380E10D-555D-49B7-B68C-C1513C117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6">
            <a:extLst>
              <a:ext uri="{FF2B5EF4-FFF2-40B4-BE49-F238E27FC236}">
                <a16:creationId xmlns:a16="http://schemas.microsoft.com/office/drawing/2014/main" id="{ECB883B3-8D2B-4915-913A-2B07CE43D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412750"/>
            <a:ext cx="5329237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Интенсивная школа</a:t>
            </a:r>
          </a:p>
        </p:txBody>
      </p:sp>
      <p:pic>
        <p:nvPicPr>
          <p:cNvPr id="25604" name="Рисунок 1">
            <a:extLst>
              <a:ext uri="{FF2B5EF4-FFF2-40B4-BE49-F238E27FC236}">
                <a16:creationId xmlns:a16="http://schemas.microsoft.com/office/drawing/2014/main" id="{46520527-1E4F-4E97-BCBC-E812379B3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62038"/>
            <a:ext cx="71278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47D10-5C78-496B-9D7A-73A1DFE8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года - 2019</a:t>
            </a:r>
          </a:p>
        </p:txBody>
      </p:sp>
      <p:pic>
        <p:nvPicPr>
          <p:cNvPr id="26627" name="Рисунок 6" descr="Герб белка.jpg">
            <a:extLst>
              <a:ext uri="{FF2B5EF4-FFF2-40B4-BE49-F238E27FC236}">
                <a16:creationId xmlns:a16="http://schemas.microsoft.com/office/drawing/2014/main" id="{97A7A2C4-ADFA-43A9-9E9D-19F5C6C74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Объект 3">
            <a:extLst>
              <a:ext uri="{FF2B5EF4-FFF2-40B4-BE49-F238E27FC236}">
                <a16:creationId xmlns:a16="http://schemas.microsoft.com/office/drawing/2014/main" id="{56229EC7-54A0-4836-9FED-B474F2000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6985000" cy="52482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FDB8E2-A17D-4396-A505-AFAD6A889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службы: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создание условий для непрерывного профессионального развития педагогических работников при реализации актуальных задач посредством организации индивидуального сопровождения.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задача: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совершенствовать систему индивидуального сопровождения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7651" name="Рисунок 6" descr="Герб белка.jpg">
            <a:extLst>
              <a:ext uri="{FF2B5EF4-FFF2-40B4-BE49-F238E27FC236}">
                <a16:creationId xmlns:a16="http://schemas.microsoft.com/office/drawing/2014/main" id="{FA5E83EE-E2F8-4649-AD10-F147C1D78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6A383-E63E-41F9-B8C6-C66EBB29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3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методическая служба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11B0BB-6BA9-4D55-BCC2-299E7AA1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55625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образовательная программа – </a:t>
            </a:r>
            <a:r>
              <a:rPr lang="ru-RU" dirty="0"/>
              <a:t>нормативный документ, определяющий личностно-значимые цели профессионального развития </a:t>
            </a:r>
            <a:br>
              <a:rPr lang="ru-RU" dirty="0"/>
            </a:br>
            <a:r>
              <a:rPr lang="ru-RU" dirty="0"/>
              <a:t>педагога, формы и сроки их реализации, а также критерии результативности</a:t>
            </a:r>
          </a:p>
          <a:p>
            <a:pPr marL="0" indent="0">
              <a:buFontTx/>
              <a:buNone/>
              <a:defRPr/>
            </a:pPr>
            <a:r>
              <a:rPr lang="ru-RU" b="1" dirty="0"/>
              <a:t>Индивидуальная образовательная программа </a:t>
            </a:r>
            <a:r>
              <a:rPr lang="ru-RU" dirty="0"/>
              <a:t>– программные представления субъекта по поводу собственного образования</a:t>
            </a:r>
          </a:p>
          <a:p>
            <a:pPr marL="0" indent="0">
              <a:buFontTx/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28675" name="Рисунок 6" descr="Герб белка.jpg">
            <a:extLst>
              <a:ext uri="{FF2B5EF4-FFF2-40B4-BE49-F238E27FC236}">
                <a16:creationId xmlns:a16="http://schemas.microsoft.com/office/drawing/2014/main" id="{D9C67631-E09C-487D-9687-8714ADD26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6" descr="Герб белка.jpg">
            <a:extLst>
              <a:ext uri="{FF2B5EF4-FFF2-40B4-BE49-F238E27FC236}">
                <a16:creationId xmlns:a16="http://schemas.microsoft.com/office/drawing/2014/main" id="{FE64315C-59B5-49D1-8576-DCC080407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968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5F669B9A-7F13-4B48-BBFD-4CBA8973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3E9AC-5F9F-4077-8A93-705FCB42C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/>
              <a:t>Образовательные процессы носят коллективных характер, </a:t>
            </a:r>
            <a:r>
              <a:rPr lang="ru-RU" dirty="0"/>
              <a:t>следовательно, формирование и реализация педагогом (учащимся) своей индивидуальной программы носит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коллективный характер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9700" name="Рисунок 6" descr="Герб белка.jpg">
            <a:extLst>
              <a:ext uri="{FF2B5EF4-FFF2-40B4-BE49-F238E27FC236}">
                <a16:creationId xmlns:a16="http://schemas.microsoft.com/office/drawing/2014/main" id="{1C4F9244-3929-4930-B10A-64423F284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6FC04-00F1-4344-B450-FB0B4498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575" y="477838"/>
            <a:ext cx="7227888" cy="1135062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Вариант оформления ИОП педагога</a:t>
            </a:r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0AFC0-479A-41FC-9E0B-E34BDD6DF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4365625"/>
            <a:ext cx="8072438" cy="19431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Содержание ИОП педагога</a:t>
            </a:r>
          </a:p>
          <a:p>
            <a:pPr>
              <a:defRPr/>
            </a:pPr>
            <a:r>
              <a:rPr lang="ru-RU" dirty="0">
                <a:latin typeface="Comic Sans MS" panose="030F0702030302020204" pitchFamily="66" charset="0"/>
              </a:rPr>
              <a:t> инвариантная часть</a:t>
            </a:r>
          </a:p>
          <a:p>
            <a:pPr>
              <a:defRPr/>
            </a:pPr>
            <a:r>
              <a:rPr lang="ru-RU" dirty="0">
                <a:latin typeface="Comic Sans MS" panose="030F0702030302020204" pitchFamily="66" charset="0"/>
              </a:rPr>
              <a:t> вариативная часть</a:t>
            </a: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A7AD9445-4A7C-48EF-892F-45509B33C187}"/>
              </a:ext>
            </a:extLst>
          </p:cNvPr>
          <p:cNvGraphicFramePr>
            <a:graphicFrameLocks/>
          </p:cNvGraphicFramePr>
          <p:nvPr/>
        </p:nvGraphicFramePr>
        <p:xfrm>
          <a:off x="287338" y="1627188"/>
          <a:ext cx="8856662" cy="2520950"/>
        </p:xfrm>
        <a:graphic>
          <a:graphicData uri="http://schemas.openxmlformats.org/drawingml/2006/table">
            <a:tbl>
              <a:tblPr firstRow="1" firstCol="1" bandRow="1"/>
              <a:tblGrid>
                <a:gridCol w="137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13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40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Направле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ние</a:t>
                      </a:r>
                      <a:r>
                        <a:rPr lang="ru-RU" sz="1600" dirty="0">
                          <a:effectLst/>
                        </a:rPr>
                        <a:t>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Образовательная задача педагога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Действия по решению задачи (конкретные шаги, </a:t>
                      </a:r>
                      <a:r>
                        <a:rPr lang="ru-RU" sz="1600" dirty="0" err="1">
                          <a:effectLst/>
                        </a:rPr>
                        <a:t>меропр</a:t>
                      </a:r>
                      <a:r>
                        <a:rPr lang="ru-RU" sz="1600" dirty="0">
                          <a:effectLst/>
                        </a:rPr>
                        <a:t>.)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 </a:t>
                      </a:r>
                      <a:r>
                        <a:rPr lang="ru-RU" sz="1600" dirty="0" err="1">
                          <a:effectLst/>
                        </a:rPr>
                        <a:t>реализа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ции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Ресурсы (источники инф., а также - с кем работаю)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сроки, время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(форма и место предъявления результата 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CCDFC899-F5C7-4F21-B76C-9905D406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56DB233-7945-45A1-8F2D-2D2E505D6C8D}"/>
              </a:ext>
            </a:extLst>
          </p:cNvPr>
          <p:cNvSpPr txBox="1">
            <a:spLocks/>
          </p:cNvSpPr>
          <p:nvPr/>
        </p:nvSpPr>
        <p:spPr bwMode="auto">
          <a:xfrm>
            <a:off x="900113" y="1196975"/>
            <a:ext cx="10209212" cy="533241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ru-RU" kern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ru-RU" kern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ru-RU" sz="3600" kern="0">
                <a:latin typeface="Comic Sans MS" panose="030F0702030302020204" pitchFamily="66" charset="0"/>
              </a:rPr>
              <a:t>О содержании ИОП педагога</a:t>
            </a:r>
          </a:p>
          <a:p>
            <a:pPr>
              <a:defRPr/>
            </a:pPr>
            <a:r>
              <a:rPr lang="ru-RU" kern="0">
                <a:latin typeface="Comic Sans MS" panose="030F0702030302020204" pitchFamily="66" charset="0"/>
              </a:rPr>
              <a:t> инвариантная часть</a:t>
            </a:r>
          </a:p>
          <a:p>
            <a:pPr>
              <a:defRPr/>
            </a:pPr>
            <a:r>
              <a:rPr lang="ru-RU" kern="0">
                <a:latin typeface="Comic Sans MS" panose="030F0702030302020204" pitchFamily="66" charset="0"/>
              </a:rPr>
              <a:t> вариативная часть</a:t>
            </a:r>
            <a:endParaRPr lang="ru-RU" kern="0" dirty="0">
              <a:latin typeface="Comic Sans MS" panose="030F0702030302020204" pitchFamily="66" charset="0"/>
            </a:endParaRPr>
          </a:p>
        </p:txBody>
      </p:sp>
      <p:pic>
        <p:nvPicPr>
          <p:cNvPr id="31748" name="Объект 5">
            <a:extLst>
              <a:ext uri="{FF2B5EF4-FFF2-40B4-BE49-F238E27FC236}">
                <a16:creationId xmlns:a16="http://schemas.microsoft.com/office/drawing/2014/main" id="{D30FBC2F-5BD7-44C7-AA30-6E6999628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56700" cy="688498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>
            <a:extLst>
              <a:ext uri="{FF2B5EF4-FFF2-40B4-BE49-F238E27FC236}">
                <a16:creationId xmlns:a16="http://schemas.microsoft.com/office/drawing/2014/main" id="{8028D8F1-744C-4267-9F17-856A8DD75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38" y="1700213"/>
            <a:ext cx="5616575" cy="44323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400" b="1">
                <a:latin typeface="Constantia" panose="02030602050306030303" pitchFamily="18" charset="0"/>
              </a:rPr>
              <a:t>Приоритетные национальные проекты представляют собой, по сути, инновационный подход к достижению поставленной цели. Инновационность подхода заключается в том, что относительно краткосрочная реализация проектов может стать катализатором долгосрочных системных изменений по основным направлениям развития системы образования России</a:t>
            </a:r>
            <a:endParaRPr lang="ru-RU" altLang="ru-RU" sz="2400" b="1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Содержимое 3" descr="L3k6IO3qd1M.jpg">
            <a:extLst>
              <a:ext uri="{FF2B5EF4-FFF2-40B4-BE49-F238E27FC236}">
                <a16:creationId xmlns:a16="http://schemas.microsoft.com/office/drawing/2014/main" id="{52B53B5A-DDEA-43ED-8A86-CF9E8BD8C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29527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Прямоугольник 3">
            <a:extLst>
              <a:ext uri="{FF2B5EF4-FFF2-40B4-BE49-F238E27FC236}">
                <a16:creationId xmlns:a16="http://schemas.microsoft.com/office/drawing/2014/main" id="{3EBF3D83-9C94-4E3E-9E75-180013EC5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49275"/>
            <a:ext cx="74517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Приоритетные национальные проекты</a:t>
            </a:r>
          </a:p>
        </p:txBody>
      </p:sp>
      <p:pic>
        <p:nvPicPr>
          <p:cNvPr id="32773" name="Рисунок 6" descr="Герб белка.jpg">
            <a:extLst>
              <a:ext uri="{FF2B5EF4-FFF2-40B4-BE49-F238E27FC236}">
                <a16:creationId xmlns:a16="http://schemas.microsoft.com/office/drawing/2014/main" id="{1A27CDC6-95C7-4735-9474-F7EDD3DF2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 descr="Герб белка.jpg">
            <a:extLst>
              <a:ext uri="{FF2B5EF4-FFF2-40B4-BE49-F238E27FC236}">
                <a16:creationId xmlns:a16="http://schemas.microsoft.com/office/drawing/2014/main" id="{A32791E8-59D5-45C7-85C3-EA3F2366A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9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7" name="Диаграмма 6">
            <a:extLst>
              <a:ext uri="{FF2B5EF4-FFF2-40B4-BE49-F238E27FC236}">
                <a16:creationId xmlns:a16="http://schemas.microsoft.com/office/drawing/2014/main" id="{7A14B38C-BD46-4D03-A91E-7C11C7416606}"/>
              </a:ext>
            </a:extLst>
          </p:cNvPr>
          <p:cNvGraphicFramePr>
            <a:graphicFrameLocks/>
          </p:cNvGraphicFramePr>
          <p:nvPr/>
        </p:nvGraphicFramePr>
        <p:xfrm>
          <a:off x="920750" y="569913"/>
          <a:ext cx="7518400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Диаграмма" r:id="rId4" imgW="7515266" imgH="5505437" progId="Excel.Chart.8">
                  <p:embed/>
                </p:oleObj>
              </mc:Choice>
              <mc:Fallback>
                <p:oleObj name="Диаграмма" r:id="rId4" imgW="7515266" imgH="5505437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569913"/>
                        <a:ext cx="7518400" cy="550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>
            <a:extLst>
              <a:ext uri="{FF2B5EF4-FFF2-40B4-BE49-F238E27FC236}">
                <a16:creationId xmlns:a16="http://schemas.microsoft.com/office/drawing/2014/main" id="{9CBF4EF5-39D0-4BAA-9481-749EF5BAC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674813"/>
            <a:ext cx="55943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Рисунок 4">
            <a:extLst>
              <a:ext uri="{FF2B5EF4-FFF2-40B4-BE49-F238E27FC236}">
                <a16:creationId xmlns:a16="http://schemas.microsoft.com/office/drawing/2014/main" id="{C0F56D1B-176D-4E76-A695-64FFE59A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676400"/>
            <a:ext cx="12858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5">
            <a:extLst>
              <a:ext uri="{FF2B5EF4-FFF2-40B4-BE49-F238E27FC236}">
                <a16:creationId xmlns:a16="http://schemas.microsoft.com/office/drawing/2014/main" id="{1532E5C8-7EC7-4220-BE28-FE950A8C6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16176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6">
            <a:extLst>
              <a:ext uri="{FF2B5EF4-FFF2-40B4-BE49-F238E27FC236}">
                <a16:creationId xmlns:a16="http://schemas.microsoft.com/office/drawing/2014/main" id="{8EED89C5-2AB4-472D-BCB7-6AEBDD925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15224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Прямоугольник 8">
            <a:extLst>
              <a:ext uri="{FF2B5EF4-FFF2-40B4-BE49-F238E27FC236}">
                <a16:creationId xmlns:a16="http://schemas.microsoft.com/office/drawing/2014/main" id="{43767E9D-5A56-48F5-BC7C-6DA6EABAE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30238"/>
            <a:ext cx="7583488" cy="598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425"/>
              </a:spcAft>
              <a:buFontTx/>
              <a:buNone/>
              <a:defRPr/>
            </a:pPr>
            <a:r>
              <a:rPr lang="ru-RU" alt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 «Образование»</a:t>
            </a:r>
            <a:endParaRPr lang="ru-RU" altLang="ru-RU" sz="28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9" name="Прямоугольник 9">
            <a:extLst>
              <a:ext uri="{FF2B5EF4-FFF2-40B4-BE49-F238E27FC236}">
                <a16:creationId xmlns:a16="http://schemas.microsoft.com/office/drawing/2014/main" id="{34A14739-55B1-4B78-B706-83B3F132A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2984500"/>
            <a:ext cx="13001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438"/>
              </a:lnSpc>
              <a:spcBef>
                <a:spcPct val="0"/>
              </a:spcBef>
              <a:buFontTx/>
              <a:buNone/>
            </a:pPr>
            <a:endParaRPr lang="ru-RU" altLang="ru-RU" sz="11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3AD82F-012E-443C-9C24-57464A1FF89C}"/>
              </a:ext>
            </a:extLst>
          </p:cNvPr>
          <p:cNvSpPr/>
          <p:nvPr/>
        </p:nvSpPr>
        <p:spPr>
          <a:xfrm>
            <a:off x="1584325" y="5300663"/>
            <a:ext cx="58738" cy="322262"/>
          </a:xfrm>
          <a:prstGeom prst="rect">
            <a:avLst/>
          </a:prstGeom>
          <a:solidFill>
            <a:srgbClr val="E9EFF6"/>
          </a:solidFill>
        </p:spPr>
        <p:txBody>
          <a:bodyPr lIns="0" tIns="0" rIns="0" bIns="0"/>
          <a:lstStyle/>
          <a:p>
            <a:pPr algn="ctr">
              <a:lnSpc>
                <a:spcPts val="1296"/>
              </a:lnSpc>
              <a:defRPr/>
            </a:pPr>
            <a:endParaRPr lang="ru" sz="1050" dirty="0">
              <a:latin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85F5671-5DB4-41C5-BD3A-7A2ED7D40A60}"/>
              </a:ext>
            </a:extLst>
          </p:cNvPr>
          <p:cNvSpPr/>
          <p:nvPr/>
        </p:nvSpPr>
        <p:spPr>
          <a:xfrm>
            <a:off x="1258888" y="2798763"/>
            <a:ext cx="4056062" cy="331787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spcAft>
                <a:spcPts val="210"/>
              </a:spcAft>
              <a:defRPr/>
            </a:pPr>
            <a:r>
              <a:rPr lang="ru" sz="1050" dirty="0">
                <a:latin typeface="Arial"/>
              </a:rPr>
              <a:t>СОВРЕМЕННАЯ                            УСПЕХ</a:t>
            </a:r>
          </a:p>
          <a:p>
            <a:pPr marL="317500" algn="just">
              <a:defRPr/>
            </a:pPr>
            <a:r>
              <a:rPr lang="ru" sz="1050" dirty="0">
                <a:latin typeface="Arial"/>
              </a:rPr>
              <a:t>ШКОЛА                       КАЖДОГО РЕБЕНКА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FD3172-909C-4EAE-B4B8-83FDA901E578}"/>
              </a:ext>
            </a:extLst>
          </p:cNvPr>
          <p:cNvSpPr/>
          <p:nvPr/>
        </p:nvSpPr>
        <p:spPr>
          <a:xfrm>
            <a:off x="5135563" y="2827338"/>
            <a:ext cx="1476375" cy="360362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320"/>
              </a:lnSpc>
              <a:defRPr/>
            </a:pPr>
            <a:r>
              <a:rPr lang="ru" sz="1050" dirty="0">
                <a:latin typeface="Arial"/>
              </a:rPr>
              <a:t>ПОДДЕРЖКА СЕМЕЙ, ИМЕЮЩИХ ДЕТЕЙ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9E538C-4D07-4C1B-A583-74A773B7016A}"/>
              </a:ext>
            </a:extLst>
          </p:cNvPr>
          <p:cNvSpPr/>
          <p:nvPr/>
        </p:nvSpPr>
        <p:spPr>
          <a:xfrm>
            <a:off x="7246938" y="2798763"/>
            <a:ext cx="977900" cy="33337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spcAft>
                <a:spcPts val="210"/>
              </a:spcAft>
              <a:defRPr/>
            </a:pPr>
            <a:r>
              <a:rPr lang="ru" sz="1050" dirty="0">
                <a:latin typeface="Arial"/>
              </a:rPr>
              <a:t>УЧИТЕЛЬ</a:t>
            </a:r>
          </a:p>
          <a:p>
            <a:pPr algn="ctr">
              <a:defRPr/>
            </a:pPr>
            <a:r>
              <a:rPr lang="ru" sz="1050" dirty="0">
                <a:latin typeface="Arial"/>
              </a:rPr>
              <a:t>БУДУЩЕГО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A5BA179-C014-4776-B801-2BEB7CA1BFF8}"/>
              </a:ext>
            </a:extLst>
          </p:cNvPr>
          <p:cNvSpPr/>
          <p:nvPr/>
        </p:nvSpPr>
        <p:spPr>
          <a:xfrm>
            <a:off x="2843213" y="4652963"/>
            <a:ext cx="1590675" cy="73025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320"/>
              </a:lnSpc>
              <a:defRPr/>
            </a:pPr>
            <a:r>
              <a:rPr lang="ru" sz="1050" dirty="0">
                <a:latin typeface="Arial"/>
              </a:rPr>
              <a:t>ЦИФРОВАЯ</a:t>
            </a:r>
          </a:p>
          <a:p>
            <a:pPr>
              <a:lnSpc>
                <a:spcPts val="1320"/>
              </a:lnSpc>
              <a:defRPr/>
            </a:pPr>
            <a:r>
              <a:rPr lang="ru" sz="1050" dirty="0">
                <a:latin typeface="Arial"/>
              </a:rPr>
              <a:t>ОБРАЗОВАТЕЛЬНАЯ</a:t>
            </a:r>
          </a:p>
          <a:p>
            <a:pPr algn="ctr">
              <a:lnSpc>
                <a:spcPts val="1320"/>
              </a:lnSpc>
              <a:defRPr/>
            </a:pPr>
            <a:r>
              <a:rPr lang="ru" sz="1050" dirty="0">
                <a:latin typeface="Arial"/>
              </a:rPr>
              <a:t>СРЕДА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C6D2B16-C90B-4308-B0EC-F9E3DB1B9395}"/>
              </a:ext>
            </a:extLst>
          </p:cNvPr>
          <p:cNvSpPr/>
          <p:nvPr/>
        </p:nvSpPr>
        <p:spPr>
          <a:xfrm>
            <a:off x="5148263" y="4724400"/>
            <a:ext cx="1338262" cy="309563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spcAft>
                <a:spcPts val="210"/>
              </a:spcAft>
              <a:defRPr/>
            </a:pPr>
            <a:r>
              <a:rPr lang="ru" sz="1050" dirty="0">
                <a:latin typeface="Arial"/>
              </a:rPr>
              <a:t>МОЛОДЫЕ</a:t>
            </a:r>
          </a:p>
          <a:p>
            <a:pPr>
              <a:defRPr/>
            </a:pPr>
            <a:r>
              <a:rPr lang="ru" sz="1050" dirty="0">
                <a:latin typeface="Arial"/>
              </a:rPr>
              <a:t>ПРОФЕССИОНАЛЫ</a:t>
            </a:r>
          </a:p>
        </p:txBody>
      </p:sp>
      <p:sp>
        <p:nvSpPr>
          <p:cNvPr id="33806" name="Прямоугольник 17">
            <a:extLst>
              <a:ext uri="{FF2B5EF4-FFF2-40B4-BE49-F238E27FC236}">
                <a16:creationId xmlns:a16="http://schemas.microsoft.com/office/drawing/2014/main" id="{0424352C-B3C4-4DB7-80B7-B1F764F2A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5165725"/>
            <a:ext cx="59372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438"/>
              </a:lnSpc>
              <a:spcBef>
                <a:spcPct val="0"/>
              </a:spcBef>
              <a:buFontTx/>
              <a:buNone/>
            </a:pPr>
            <a:endParaRPr lang="ru-RU" altLang="ru-RU" sz="1100"/>
          </a:p>
        </p:txBody>
      </p:sp>
      <p:sp>
        <p:nvSpPr>
          <p:cNvPr id="33807" name="Прямоугольник 18">
            <a:extLst>
              <a:ext uri="{FF2B5EF4-FFF2-40B4-BE49-F238E27FC236}">
                <a16:creationId xmlns:a16="http://schemas.microsoft.com/office/drawing/2014/main" id="{5EE33FA2-E684-4578-9490-A1A3CB2EB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5772150"/>
            <a:ext cx="593725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C11526"/>
                </a:solidFill>
              </a:rPr>
              <a:t>I_</a:t>
            </a:r>
          </a:p>
        </p:txBody>
      </p:sp>
      <p:pic>
        <p:nvPicPr>
          <p:cNvPr id="33808" name="Рисунок 6" descr="Герб белка.jpg">
            <a:extLst>
              <a:ext uri="{FF2B5EF4-FFF2-40B4-BE49-F238E27FC236}">
                <a16:creationId xmlns:a16="http://schemas.microsoft.com/office/drawing/2014/main" id="{70605D49-9DBF-457B-9EAF-1165C5AC6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C:\Users\Багур\Desktop\5badfbd2093631661f9fac76.jpg">
            <a:extLst>
              <a:ext uri="{FF2B5EF4-FFF2-40B4-BE49-F238E27FC236}">
                <a16:creationId xmlns:a16="http://schemas.microsoft.com/office/drawing/2014/main" id="{AEFE62B3-31BB-436A-A73B-1409AC61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1">
            <a:extLst>
              <a:ext uri="{FF2B5EF4-FFF2-40B4-BE49-F238E27FC236}">
                <a16:creationId xmlns:a16="http://schemas.microsoft.com/office/drawing/2014/main" id="{58F53639-542D-43FD-A5E7-36CB5BCE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88913"/>
            <a:ext cx="6696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Проект «Современная школа»</a:t>
            </a:r>
          </a:p>
        </p:txBody>
      </p:sp>
      <p:graphicFrame>
        <p:nvGraphicFramePr>
          <p:cNvPr id="9" name="Содержимое 8">
            <a:extLst>
              <a:ext uri="{FF2B5EF4-FFF2-40B4-BE49-F238E27FC236}">
                <a16:creationId xmlns:a16="http://schemas.microsoft.com/office/drawing/2014/main" id="{B5C939D1-ECFA-4FDB-9FFF-B48E7901CE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836613"/>
          <a:ext cx="9144000" cy="6265862"/>
        </p:xfrm>
        <a:graphic>
          <a:graphicData uri="http://schemas.openxmlformats.org/drawingml/2006/table">
            <a:tbl>
              <a:tblPr/>
              <a:tblGrid>
                <a:gridCol w="377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79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 годам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Обновлено содержание и методы обучения предметной области «Технология» и других предметных областей 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9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общеобразовательных организаций, расположенных в сельской местности и малых городах, обновивших материально-техническую базу для реализации основных и дополнительных общеобразовательных программ цифрового, естественнонаучного и гуманитарного профилей 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8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обучающихся, охваченных основными и дополнительными общеобразовательными программами цифрового, естественнонаучного и гуманитарного профилей 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5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созданных новых мест в общеобразовательных организациях, расположенных в сельской местности и поселках городского типа 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94" marR="1494" marT="1494" marB="14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C:\Users\Багур\Desktop\5badfbd2093631661f9fac76.jpg">
            <a:extLst>
              <a:ext uri="{FF2B5EF4-FFF2-40B4-BE49-F238E27FC236}">
                <a16:creationId xmlns:a16="http://schemas.microsoft.com/office/drawing/2014/main" id="{F41801A3-DBCA-41EF-A8C2-282EEDB5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1">
            <a:extLst>
              <a:ext uri="{FF2B5EF4-FFF2-40B4-BE49-F238E27FC236}">
                <a16:creationId xmlns:a16="http://schemas.microsoft.com/office/drawing/2014/main" id="{31AB2390-1974-4525-9771-4C583112C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 «Поддержка семей, имеющих детей»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0FA1C389-1B6E-4ECD-9B53-78AD9A5963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908050"/>
          <a:ext cx="8929687" cy="5962650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499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 годам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родителей, в том числе с привлечением некоммерческих организаций, нарастающим итогом с 2019 года 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указанных в п. 3.1., положительно оценивших качество оказанных услуг психолого-педагогической, методической и консультативной помощи 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C:\Users\Багур\Desktop\5badfbd2093631661f9fac76.jpg">
            <a:extLst>
              <a:ext uri="{FF2B5EF4-FFF2-40B4-BE49-F238E27FC236}">
                <a16:creationId xmlns:a16="http://schemas.microsoft.com/office/drawing/2014/main" id="{45DB820B-C764-464F-8342-30381F1C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1">
            <a:extLst>
              <a:ext uri="{FF2B5EF4-FFF2-40B4-BE49-F238E27FC236}">
                <a16:creationId xmlns:a16="http://schemas.microsoft.com/office/drawing/2014/main" id="{78EFE38C-455F-4281-98F8-E881DA212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 «Учитель будущего»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CA60BCD3-60E7-4E6D-AEF2-5ED6D66B40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908050"/>
          <a:ext cx="8929687" cy="5962650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499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 годам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учителей общеобразовательных организаций, вовлеченных в национальную систему профессионального роста педагогических работников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работников, прошедших добровольную независимую оценку квалификации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C:\Users\Багур\Desktop\5badfbd2093631661f9fac76.jpg">
            <a:extLst>
              <a:ext uri="{FF2B5EF4-FFF2-40B4-BE49-F238E27FC236}">
                <a16:creationId xmlns:a16="http://schemas.microsoft.com/office/drawing/2014/main" id="{164CAA97-5C2E-489B-BBD3-8857E9797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1">
            <a:extLst>
              <a:ext uri="{FF2B5EF4-FFF2-40B4-BE49-F238E27FC236}">
                <a16:creationId xmlns:a16="http://schemas.microsoft.com/office/drawing/2014/main" id="{BBD8C430-F3BC-49BB-A17F-78E544F41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 «Цифровая образовательная среда»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FC28731E-9694-4BD5-8414-F494C004CA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908050"/>
          <a:ext cx="8964612" cy="6122988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11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 годам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 целевая модель цифровой образовательной среды в образовательных организациях, реализующих образовательные программы общего образования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 / нет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по программам общего образования, дополнительного образования для детей, для которых формируется цифровой образовательный профиль и индивидуальный план обучения с использованием федеральной информационно-сервисной платформы цифровой образовательной среды, в общем числе обучающихся по указанным программам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образовательных организаций, реализующих программы общего образования и дополнительного образования детей, осуществляющих образовательную деятельность с использованием федеральной информационно-сервисной платформы цифровой образовательной среды, в общем числе образовательных организаций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C:\Users\Багур\Desktop\5badfbd2093631661f9fac76.jpg">
            <a:extLst>
              <a:ext uri="{FF2B5EF4-FFF2-40B4-BE49-F238E27FC236}">
                <a16:creationId xmlns:a16="http://schemas.microsoft.com/office/drawing/2014/main" id="{13692668-85D4-449C-8411-E931E460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DB84F2C6-46B9-45CA-8400-6321AE3A4E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908050"/>
          <a:ext cx="8964612" cy="4665663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11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 годам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4" marR="2034" marT="2034" marB="20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по программам общего образования, использующих федеральную информационно-сервисную платформу цифровой образовательной среды для «горизонтального» обучения и неформального образования, в общем числе обучающихся по указанным программам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общего образования, прошедших повышение квалификации в рамках периодической аттестации в цифровой форме с использованием информационного ресурса «одного окна» («Современная цифровая образовательная среда в Российской Федерации»), в общем числе педагогических работников общего образования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6" descr="Герб белка.jpg">
            <a:extLst>
              <a:ext uri="{FF2B5EF4-FFF2-40B4-BE49-F238E27FC236}">
                <a16:creationId xmlns:a16="http://schemas.microsoft.com/office/drawing/2014/main" id="{A8B121EC-FAE4-4987-B4AE-833A2DABB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3">
            <a:extLst>
              <a:ext uri="{FF2B5EF4-FFF2-40B4-BE49-F238E27FC236}">
                <a16:creationId xmlns:a16="http://schemas.microsoft.com/office/drawing/2014/main" id="{6628B8FF-184B-419D-A3B7-7E2FC9DE9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30225"/>
            <a:ext cx="53276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«Успех каждого ребенка»</a:t>
            </a:r>
          </a:p>
        </p:txBody>
      </p:sp>
      <p:graphicFrame>
        <p:nvGraphicFramePr>
          <p:cNvPr id="8" name="Содержимое 7">
            <a:extLst>
              <a:ext uri="{FF2B5EF4-FFF2-40B4-BE49-F238E27FC236}">
                <a16:creationId xmlns:a16="http://schemas.microsoft.com/office/drawing/2014/main" id="{C222F400-CB44-44CD-8F57-7D9BBCF4E4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412875"/>
          <a:ext cx="8785225" cy="5038725"/>
        </p:xfrm>
        <a:graphic>
          <a:graphicData uri="http://schemas.openxmlformats.org/drawingml/2006/table">
            <a:tbl>
              <a:tblPr/>
              <a:tblGrid>
                <a:gridCol w="42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01.01.19)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b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(31.12.19)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 </a:t>
                      </a:r>
                      <a:b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(31.01.2020)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участников открытых онлайн - уроков, реализуемых с учетом опыта цикла открытых уроков «Проектория», «Уроки настоящего» или иных аналогичных по возможностям, функциям и результатам проектах, направленных на раннюю профориентацию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детей (учащихся 6 – 11 классов) участвующих в проекте «Билет в будущее» (зарегистрированных на платформе проекта)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6" descr="Герб белка.jpg">
            <a:extLst>
              <a:ext uri="{FF2B5EF4-FFF2-40B4-BE49-F238E27FC236}">
                <a16:creationId xmlns:a16="http://schemas.microsoft.com/office/drawing/2014/main" id="{98537242-F2DB-41A6-8859-E15A21CFB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2">
            <a:extLst>
              <a:ext uri="{FF2B5EF4-FFF2-40B4-BE49-F238E27FC236}">
                <a16:creationId xmlns:a16="http://schemas.microsoft.com/office/drawing/2014/main" id="{39BF967B-17CF-4488-9AD2-BF62125FE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76250"/>
            <a:ext cx="81010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Показатели Единовременного включения в </a:t>
            </a:r>
            <a:r>
              <a:rPr lang="ru-RU" altLang="ru-RU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онлайн</a:t>
            </a:r>
            <a:r>
              <a:rPr lang="ru-RU" alt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 просмотр открытого урока на портале проекта «</a:t>
            </a:r>
            <a:r>
              <a:rPr lang="ru-RU" altLang="ru-RU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ПроеКториЯ</a:t>
            </a:r>
            <a:r>
              <a:rPr lang="ru-RU" alt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»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C0801087-92A4-45D9-AA60-2237713F3E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2636838"/>
          <a:ext cx="8642350" cy="1225550"/>
        </p:xfrm>
        <a:graphic>
          <a:graphicData uri="http://schemas.openxmlformats.org/drawingml/2006/table">
            <a:tbl>
              <a:tblPr/>
              <a:tblGrid>
                <a:gridCol w="343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Пировский район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990" name="TextBox 2">
            <a:extLst>
              <a:ext uri="{FF2B5EF4-FFF2-40B4-BE49-F238E27FC236}">
                <a16:creationId xmlns:a16="http://schemas.microsoft.com/office/drawing/2014/main" id="{F5841B9F-DA45-4CC3-A296-65B47C80C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05263"/>
            <a:ext cx="81010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660066"/>
                </a:solidFill>
                <a:latin typeface="Times New Roman" panose="02020603050405020304" pitchFamily="18" charset="0"/>
              </a:rPr>
              <a:t>Просмотры открытых уроков в 2020 году: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- 30 января  - 341участников;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- 13 февраля – 344 участников;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- 27 февраля – 347 участников;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- 5 марта – 344 участника;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- 9 апреля – 344 участника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endParaRPr lang="ru-RU" altLang="ru-RU" sz="280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2">
            <a:extLst>
              <a:ext uri="{FF2B5EF4-FFF2-40B4-BE49-F238E27FC236}">
                <a16:creationId xmlns:a16="http://schemas.microsoft.com/office/drawing/2014/main" id="{9D3690D5-BE00-4F93-9B68-18350FB7E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87487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3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Образовательные учреждения,</a:t>
            </a:r>
          </a:p>
          <a:p>
            <a:pPr algn="ctr">
              <a:defRPr/>
            </a:pPr>
            <a:r>
              <a:rPr lang="ru-RU" altLang="ru-RU" sz="3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 которые будут участвовать в мероприятии </a:t>
            </a:r>
          </a:p>
          <a:p>
            <a:pPr algn="ctr">
              <a:defRPr/>
            </a:pPr>
            <a:r>
              <a:rPr lang="ru-RU" altLang="ru-RU" sz="3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altLang="ru-RU" sz="3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Урок профессионального мастерства</a:t>
            </a:r>
            <a:r>
              <a:rPr lang="ru-RU" altLang="ru-RU" sz="3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altLang="ru-RU" sz="3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altLang="ru-RU" sz="140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7" name="Рисунок 6" descr="Герб белка.jpg">
            <a:extLst>
              <a:ext uri="{FF2B5EF4-FFF2-40B4-BE49-F238E27FC236}">
                <a16:creationId xmlns:a16="http://schemas.microsoft.com/office/drawing/2014/main" id="{C3B4E0D1-1D02-4B15-B495-CDD9DC90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DA399F7-E76A-42D7-A55C-1E2D7F78CE2E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2636838"/>
          <a:ext cx="7993062" cy="1890712"/>
        </p:xfrm>
        <a:graphic>
          <a:graphicData uri="http://schemas.openxmlformats.org/drawingml/2006/table">
            <a:tbl>
              <a:tblPr/>
              <a:tblGrid>
                <a:gridCol w="799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0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28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Пировская</a:t>
                      </a:r>
                      <a:r>
                        <a:rPr lang="ru-RU" sz="2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средняя школа»</a:t>
                      </a:r>
                      <a:endParaRPr lang="ru-RU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Кириковская</a:t>
                      </a:r>
                      <a:r>
                        <a:rPr lang="ru-RU" sz="2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средняя школа</a:t>
                      </a:r>
                      <a:endParaRPr lang="ru-RU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28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Икшурминская</a:t>
                      </a:r>
                      <a:r>
                        <a:rPr lang="ru-RU" sz="2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средняя школа»</a:t>
                      </a:r>
                      <a:endParaRPr lang="ru-RU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6" descr="Герб белка.jpg">
            <a:extLst>
              <a:ext uri="{FF2B5EF4-FFF2-40B4-BE49-F238E27FC236}">
                <a16:creationId xmlns:a16="http://schemas.microsoft.com/office/drawing/2014/main" id="{BDADE4ED-76CB-4736-B699-CBAFE5127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1">
            <a:extLst>
              <a:ext uri="{FF2B5EF4-FFF2-40B4-BE49-F238E27FC236}">
                <a16:creationId xmlns:a16="http://schemas.microsoft.com/office/drawing/2014/main" id="{FA1BF869-9191-4858-813B-3459F2829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76250"/>
            <a:ext cx="6696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660066"/>
                </a:solidFill>
                <a:latin typeface="Constantia" pitchFamily="18" charset="0"/>
                <a:cs typeface="Arial" charset="0"/>
              </a:rPr>
              <a:t>«</a:t>
            </a:r>
            <a:r>
              <a:rPr lang="ru-RU" alt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Навигатор дополнительного образования»</a:t>
            </a:r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BB3A9842-4BA4-45A1-AAF3-EEED4F6B1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4641850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создана межведомственная группа, назначен муниципальный куратор;</a:t>
            </a:r>
          </a:p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утверждена рабочая группа из директоров ОУ;</a:t>
            </a:r>
          </a:p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учреждений на платформе </a:t>
            </a:r>
            <a:r>
              <a:rPr lang="en-US" sz="2200" i="1" u="sng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navadminpion</a:t>
            </a:r>
            <a:r>
              <a:rPr lang="ru-RU" sz="2200" i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200" i="1" u="sng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организована работа по наполнению навигатора ДО. Формирование карточек программ ДО учреждениями;</a:t>
            </a:r>
          </a:p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проведена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модерация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программ, размещенных в систему навигатора ДО, редактирование, публикация готовых программ.</a:t>
            </a:r>
          </a:p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проведена информационная кампания среди учителей и родителей;</a:t>
            </a:r>
          </a:p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педагога прошли обучение по экспертизе дополнительных образовательных программ;</a:t>
            </a:r>
          </a:p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проведена экспертиза имеющихся программ и установлены требования к программам дополнительного образования.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" descr="Герб белка.jpg">
            <a:extLst>
              <a:ext uri="{FF2B5EF4-FFF2-40B4-BE49-F238E27FC236}">
                <a16:creationId xmlns:a16="http://schemas.microsoft.com/office/drawing/2014/main" id="{52E03164-4AF9-4773-BEF3-A694553F5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9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1" name="Диаграмма 4">
            <a:extLst>
              <a:ext uri="{FF2B5EF4-FFF2-40B4-BE49-F238E27FC236}">
                <a16:creationId xmlns:a16="http://schemas.microsoft.com/office/drawing/2014/main" id="{2670475E-E984-4567-9DF5-DF81C6849847}"/>
              </a:ext>
            </a:extLst>
          </p:cNvPr>
          <p:cNvGraphicFramePr>
            <a:graphicFrameLocks/>
          </p:cNvGraphicFramePr>
          <p:nvPr/>
        </p:nvGraphicFramePr>
        <p:xfrm>
          <a:off x="849313" y="354013"/>
          <a:ext cx="7754937" cy="588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Диаграмма" r:id="rId6" imgW="7753269" imgH="5886508" progId="Excel.Chart.8">
                  <p:embed/>
                </p:oleObj>
              </mc:Choice>
              <mc:Fallback>
                <p:oleObj name="Диаграмма" r:id="rId6" imgW="7753269" imgH="588650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354013"/>
                        <a:ext cx="7754937" cy="588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Box 6">
            <a:extLst>
              <a:ext uri="{FF2B5EF4-FFF2-40B4-BE49-F238E27FC236}">
                <a16:creationId xmlns:a16="http://schemas.microsoft.com/office/drawing/2014/main" id="{7129A839-790E-493C-B160-D0C235608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0"/>
            <a:ext cx="575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  <a:latin typeface="Monotype Corsiva" panose="03010101010201010101" pitchFamily="66" charset="0"/>
              </a:rPr>
              <a:t>Дошкольное образование</a:t>
            </a:r>
          </a:p>
        </p:txBody>
      </p:sp>
      <p:sp>
        <p:nvSpPr>
          <p:cNvPr id="7173" name="TextBox 6">
            <a:extLst>
              <a:ext uri="{FF2B5EF4-FFF2-40B4-BE49-F238E27FC236}">
                <a16:creationId xmlns:a16="http://schemas.microsoft.com/office/drawing/2014/main" id="{B535E0E3-2B1F-417F-876A-6EDBA1E3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754063"/>
            <a:ext cx="5759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Monotype Corsiva" panose="03010101010201010101" pitchFamily="66" charset="0"/>
              </a:rPr>
              <a:t>Педагогический состав дошкольных образовательных учреждений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6" descr="Герб белка.jpg">
            <a:extLst>
              <a:ext uri="{FF2B5EF4-FFF2-40B4-BE49-F238E27FC236}">
                <a16:creationId xmlns:a16="http://schemas.microsoft.com/office/drawing/2014/main" id="{607B33BE-0D54-4F12-8E8A-EA5B4DCB7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2">
            <a:extLst>
              <a:ext uri="{FF2B5EF4-FFF2-40B4-BE49-F238E27FC236}">
                <a16:creationId xmlns:a16="http://schemas.microsoft.com/office/drawing/2014/main" id="{0874FB12-CC1A-4760-934F-404A330A6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64817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Итоги работы </a:t>
            </a:r>
          </a:p>
          <a:p>
            <a:pPr algn="ctr">
              <a:defRPr/>
            </a:pPr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6FAAB092-FDC1-4FEF-850B-101F952AB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Зарегистрировано - 11 учреждений;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Загружено и опубликовано - 77 программ дополнительного образования; 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Зарегистрировано – 413 родителей;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Зарегистрировано- 580 детей;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«Сертификаты учета» имеют- 292 ребенка;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Подтвердили свои данные -  344 ребенка.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47210A-3DF0-4F68-ABD0-F522A5B6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9810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Центр образования цифрового, естественнонаучного, технического и гуманитарного профилей </a:t>
            </a:r>
            <a:b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«Точка Роста»</a:t>
            </a:r>
            <a:br>
              <a:rPr lang="ru-RU" alt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ECA087F0-A4EC-4FC8-8394-792026C33F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2492375"/>
          <a:ext cx="8496300" cy="303847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ОУ</a:t>
                      </a: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ru-RU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Кириковская</a:t>
                      </a: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средняя школа</a:t>
                      </a: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37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МБОУ «</a:t>
                      </a:r>
                      <a:r>
                        <a:rPr lang="ru-RU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Пировская</a:t>
                      </a: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средняя школа»</a:t>
                      </a:r>
                    </a:p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МБОУ «</a:t>
                      </a:r>
                      <a:r>
                        <a:rPr lang="ru-RU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Большекетская</a:t>
                      </a: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средняя школа»</a:t>
                      </a:r>
                      <a:r>
                        <a:rPr lang="ru-RU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</a:t>
                      </a: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БОУ «</a:t>
                      </a:r>
                      <a:r>
                        <a:rPr lang="ru-RU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Икшурминская</a:t>
                      </a: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средняя школа»</a:t>
                      </a: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МБОУ «Троицкая средняя школа».</a:t>
                      </a: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5076" name="Рисунок 6" descr="Герб белка.jpg">
            <a:extLst>
              <a:ext uri="{FF2B5EF4-FFF2-40B4-BE49-F238E27FC236}">
                <a16:creationId xmlns:a16="http://schemas.microsoft.com/office/drawing/2014/main" id="{1B520B21-F99F-483E-9670-6A75BC9D5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40F99-C7F3-4F28-BAD3-A19CA843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создания «Точки роста» в </a:t>
            </a:r>
            <a:r>
              <a:rPr lang="ru-RU" sz="28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Кириковской</a:t>
            </a: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средней школе проведены следующие работы: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0B6C5E6-24C2-43E5-B2A9-4A8411C13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213"/>
            <a:ext cx="8964613" cy="4525962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разработаны все необходимые документы (положения,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медиаплан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дорожная карта и др.);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 локально-сметный расчет стоимости ремонта кабинетов;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привлечено на ремонт кабинетов еще 600000 рублей из бюджета Пировского района;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проведены процедуры размещения централизованной закупки нового высокотехнологичного оборудования;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сотрудники нового структурного подразделения школы, завершили обучение по программе «Гибкие компетенции проектной деятельности»;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получена новая качественная мебель.</a:t>
            </a:r>
          </a:p>
          <a:p>
            <a:pPr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4" name="Рисунок 6" descr="Герб белка.jpg">
            <a:extLst>
              <a:ext uri="{FF2B5EF4-FFF2-40B4-BE49-F238E27FC236}">
                <a16:creationId xmlns:a16="http://schemas.microsoft.com/office/drawing/2014/main" id="{EBF32B0C-888A-409F-AB47-5E5711BF7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id="{331A5ED9-25EB-40B7-9DC2-827E1B15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7107" name="Объект 2">
            <a:extLst>
              <a:ext uri="{FF2B5EF4-FFF2-40B4-BE49-F238E27FC236}">
                <a16:creationId xmlns:a16="http://schemas.microsoft.com/office/drawing/2014/main" id="{C444F3B7-8517-43FA-AB23-C97DBE83B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FCB190FB-E0C9-4FB5-9C36-42C6DEFA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8131" name="Объект 2">
            <a:extLst>
              <a:ext uri="{FF2B5EF4-FFF2-40B4-BE49-F238E27FC236}">
                <a16:creationId xmlns:a16="http://schemas.microsoft.com/office/drawing/2014/main" id="{245A40F1-AFC0-434C-AAD2-E1C225098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6C909-B7D3-4E8E-BCA2-CAEECC51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9138"/>
            <a:ext cx="8686800" cy="1641475"/>
          </a:xfrm>
        </p:spPr>
        <p:txBody>
          <a:bodyPr/>
          <a:lstStyle/>
          <a:p>
            <a:pPr>
              <a:defRPr/>
            </a:pPr>
            <a:r>
              <a:rPr lang="ru-RU" sz="6000" b="1" baseline="1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точки роста – </a:t>
            </a:r>
            <a:br>
              <a:rPr lang="ru-RU" sz="6000" b="1" baseline="1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baseline="1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сентября 2020 года</a:t>
            </a:r>
          </a:p>
        </p:txBody>
      </p:sp>
      <p:sp>
        <p:nvSpPr>
          <p:cNvPr id="49155" name="Объект 2">
            <a:extLst>
              <a:ext uri="{FF2B5EF4-FFF2-40B4-BE49-F238E27FC236}">
                <a16:creationId xmlns:a16="http://schemas.microsoft.com/office/drawing/2014/main" id="{0FE030C1-6719-4650-9CD0-27E0C3904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ъект 2">
            <a:extLst>
              <a:ext uri="{FF2B5EF4-FFF2-40B4-BE49-F238E27FC236}">
                <a16:creationId xmlns:a16="http://schemas.microsoft.com/office/drawing/2014/main" id="{17F1B75A-7240-411E-9D49-5AE28AD39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3" y="982663"/>
            <a:ext cx="8229600" cy="4525962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BD66A6-6263-49D0-BEEE-AED69C15DD76}"/>
              </a:ext>
            </a:extLst>
          </p:cNvPr>
          <p:cNvSpPr/>
          <p:nvPr/>
        </p:nvSpPr>
        <p:spPr>
          <a:xfrm>
            <a:off x="459520" y="2132856"/>
            <a:ext cx="8170827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</a:t>
            </a:r>
          </a:p>
          <a:p>
            <a:pPr algn="ctr">
              <a:defRPr/>
            </a:pPr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42B0F-AE9B-4063-9FB2-897650A9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63" y="4270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предстоящий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17CB6E-FA75-495F-A88D-AD04D8C6D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1.	Обеспечение ФГОС ДО в дошкольных учреждениях района. </a:t>
            </a:r>
          </a:p>
          <a:p>
            <a:pPr marL="0" indent="0"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2.	Продолжать работу над разработкой и апробацией моделей организации образовательного процесса по индивидуальным маршрутам.</a:t>
            </a:r>
          </a:p>
          <a:p>
            <a:pPr marL="0" indent="0"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3.	Проведение коллективно-образовательной игры, используя интеграцию образовательных областей. При этом необходимо увеличить количество ДОУ и воспитателей в данную работу.</a:t>
            </a:r>
          </a:p>
          <a:p>
            <a:pPr marL="0" indent="0"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4.  Создание единой муниципальной модели анализа методической деятельности ДОУ.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>
            <a:extLst>
              <a:ext uri="{FF2B5EF4-FFF2-40B4-BE49-F238E27FC236}">
                <a16:creationId xmlns:a16="http://schemas.microsoft.com/office/drawing/2014/main" id="{045582B8-A02C-4609-BB1C-78B1F7B64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3751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6" descr="Герб белка.jpg">
            <a:extLst>
              <a:ext uri="{FF2B5EF4-FFF2-40B4-BE49-F238E27FC236}">
                <a16:creationId xmlns:a16="http://schemas.microsoft.com/office/drawing/2014/main" id="{A2C481CE-82E8-4059-B5AF-8B95E894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9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2">
            <a:extLst>
              <a:ext uri="{FF2B5EF4-FFF2-40B4-BE49-F238E27FC236}">
                <a16:creationId xmlns:a16="http://schemas.microsoft.com/office/drawing/2014/main" id="{4B4404E5-274D-47AD-B563-6601DCD4F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617538"/>
            <a:ext cx="53911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 descr="Герб белка.jpg">
            <a:extLst>
              <a:ext uri="{FF2B5EF4-FFF2-40B4-BE49-F238E27FC236}">
                <a16:creationId xmlns:a16="http://schemas.microsoft.com/office/drawing/2014/main" id="{35DABB30-F152-4150-B6AA-771CD93A7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9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Диаграмма 5">
            <a:extLst>
              <a:ext uri="{FF2B5EF4-FFF2-40B4-BE49-F238E27FC236}">
                <a16:creationId xmlns:a16="http://schemas.microsoft.com/office/drawing/2014/main" id="{AA1FA54D-D26B-4934-8D2A-01A40F4E3CC2}"/>
              </a:ext>
            </a:extLst>
          </p:cNvPr>
          <p:cNvGraphicFramePr>
            <a:graphicFrameLocks/>
          </p:cNvGraphicFramePr>
          <p:nvPr/>
        </p:nvGraphicFramePr>
        <p:xfrm>
          <a:off x="849313" y="930275"/>
          <a:ext cx="7518400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Диаграмма" r:id="rId4" imgW="7515266" imgH="5210237" progId="Excel.Chart.8">
                  <p:embed/>
                </p:oleObj>
              </mc:Choice>
              <mc:Fallback>
                <p:oleObj name="Диаграмма" r:id="rId4" imgW="7515266" imgH="5210237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930275"/>
                        <a:ext cx="7518400" cy="521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Box 6">
            <a:extLst>
              <a:ext uri="{FF2B5EF4-FFF2-40B4-BE49-F238E27FC236}">
                <a16:creationId xmlns:a16="http://schemas.microsoft.com/office/drawing/2014/main" id="{19138821-F045-4A42-AE7D-FC98FAD8D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0"/>
            <a:ext cx="575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  <a:latin typeface="Monotype Corsiva" panose="03010101010201010101" pitchFamily="66" charset="0"/>
              </a:rPr>
              <a:t>Сеть общеобразовательных учреждений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1">
            <a:extLst>
              <a:ext uri="{FF2B5EF4-FFF2-40B4-BE49-F238E27FC236}">
                <a16:creationId xmlns:a16="http://schemas.microsoft.com/office/drawing/2014/main" id="{B4601F01-D569-4F53-A5EA-B02D42E13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995488"/>
            <a:ext cx="7777163" cy="4375150"/>
          </a:xfrm>
        </p:spPr>
      </p:pic>
      <p:pic>
        <p:nvPicPr>
          <p:cNvPr id="11267" name="Рисунок 6" descr="Герб белка.jpg">
            <a:extLst>
              <a:ext uri="{FF2B5EF4-FFF2-40B4-BE49-F238E27FC236}">
                <a16:creationId xmlns:a16="http://schemas.microsoft.com/office/drawing/2014/main" id="{2800E463-257E-4614-A07C-FBE6B08D3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4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>
            <a:extLst>
              <a:ext uri="{FF2B5EF4-FFF2-40B4-BE49-F238E27FC236}">
                <a16:creationId xmlns:a16="http://schemas.microsoft.com/office/drawing/2014/main" id="{1C581660-6731-4B26-A79C-1FEF5E722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52450"/>
            <a:ext cx="7324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660066"/>
                </a:solidFill>
                <a:latin typeface="Constantia" panose="02030602050306030303" pitchFamily="18" charset="0"/>
              </a:rPr>
              <a:t>Педагогические кадры являются главной, наиболее ценной и значимой частью ресурсов образования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 descr="Герб белка.jpg">
            <a:extLst>
              <a:ext uri="{FF2B5EF4-FFF2-40B4-BE49-F238E27FC236}">
                <a16:creationId xmlns:a16="http://schemas.microsoft.com/office/drawing/2014/main" id="{39B4FA43-35D6-4728-8485-C43154C38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95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1" name="Диаграмма 6">
            <a:extLst>
              <a:ext uri="{FF2B5EF4-FFF2-40B4-BE49-F238E27FC236}">
                <a16:creationId xmlns:a16="http://schemas.microsoft.com/office/drawing/2014/main" id="{DA604AE7-E9F1-4602-A51A-7D5250B75FA3}"/>
              </a:ext>
            </a:extLst>
          </p:cNvPr>
          <p:cNvGraphicFramePr>
            <a:graphicFrameLocks/>
          </p:cNvGraphicFramePr>
          <p:nvPr/>
        </p:nvGraphicFramePr>
        <p:xfrm>
          <a:off x="128588" y="498475"/>
          <a:ext cx="8742362" cy="578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Диаграмма" r:id="rId4" imgW="8743869" imgH="5791241" progId="Excel.Chart.8">
                  <p:embed/>
                </p:oleObj>
              </mc:Choice>
              <mc:Fallback>
                <p:oleObj name="Диаграмма" r:id="rId4" imgW="8743869" imgH="5791241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98475"/>
                        <a:ext cx="8742362" cy="578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8857</TotalTime>
  <Words>1641</Words>
  <Application>Microsoft Office PowerPoint</Application>
  <PresentationFormat>Экран (4:3)</PresentationFormat>
  <Paragraphs>347</Paragraphs>
  <Slides>46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6" baseType="lpstr">
      <vt:lpstr>Arial</vt:lpstr>
      <vt:lpstr>Calibri</vt:lpstr>
      <vt:lpstr>Times New Roman</vt:lpstr>
      <vt:lpstr>MS Mincho</vt:lpstr>
      <vt:lpstr>Constantia</vt:lpstr>
      <vt:lpstr>Monotype Corsiva</vt:lpstr>
      <vt:lpstr>Comic Sans MS</vt:lpstr>
      <vt:lpstr>Century Gothic</vt:lpstr>
      <vt:lpstr>Diseño predeterminado</vt:lpstr>
      <vt:lpstr>Диаграмма Microsoft Excel</vt:lpstr>
      <vt:lpstr>Начальник Районного отдела образования  администрации Пировского района  Ильнар Газинурович Тимербулатов</vt:lpstr>
      <vt:lpstr>Презентация PowerPoint</vt:lpstr>
      <vt:lpstr>Презентация PowerPoint</vt:lpstr>
      <vt:lpstr>Презентация PowerPoint</vt:lpstr>
      <vt:lpstr>Задачи на предстоящий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РМО учителей-предметников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Ученик года - 2019</vt:lpstr>
      <vt:lpstr>Муниципальная методическая служба</vt:lpstr>
      <vt:lpstr>Презентация PowerPoint</vt:lpstr>
      <vt:lpstr>Презентация PowerPoint</vt:lpstr>
      <vt:lpstr>Вариант оформления ИОП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образования цифрового, естественнонаучного, технического и гуманитарного профилей  «Точка Роста» </vt:lpstr>
      <vt:lpstr>В рамках создания «Точки роста» в Кириковской средней школе проведены следующие работы:</vt:lpstr>
      <vt:lpstr>Презентация PowerPoint</vt:lpstr>
      <vt:lpstr>Презентация PowerPoint</vt:lpstr>
      <vt:lpstr>Открытие точки роста –  20 сентября 2020 года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katerina@lansite.ru</cp:lastModifiedBy>
  <cp:revision>1086</cp:revision>
  <dcterms:created xsi:type="dcterms:W3CDTF">2010-05-23T14:28:12Z</dcterms:created>
  <dcterms:modified xsi:type="dcterms:W3CDTF">2021-04-07T09:12:24Z</dcterms:modified>
</cp:coreProperties>
</file>