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76" r:id="rId3"/>
    <p:sldId id="277" r:id="rId4"/>
    <p:sldId id="278" r:id="rId5"/>
    <p:sldId id="267" r:id="rId6"/>
    <p:sldId id="275" r:id="rId7"/>
    <p:sldId id="272" r:id="rId8"/>
    <p:sldId id="279" r:id="rId9"/>
    <p:sldId id="280" r:id="rId10"/>
    <p:sldId id="281" r:id="rId11"/>
    <p:sldId id="282" r:id="rId12"/>
    <p:sldId id="283" r:id="rId13"/>
    <p:sldId id="28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56453-DA47-4ABA-9EFC-8273183BF40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46267-C092-46AF-B1F5-180459326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8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2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65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22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5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5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16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8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33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79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1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99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59FD3-141E-46D4-AF7B-4391FD8D59D5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2E565-9F73-4674-A789-0F2FA14D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8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84737" y="591386"/>
            <a:ext cx="9082675" cy="237909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Построение системы работы по сопровождению ШНРО в муниципалитете</a:t>
            </a:r>
            <a:endParaRPr lang="ru-RU" b="1" dirty="0"/>
          </a:p>
        </p:txBody>
      </p:sp>
      <p:pic>
        <p:nvPicPr>
          <p:cNvPr id="7" name="Рисунок 6" descr="silueta1_preview_80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7567" y="2970485"/>
            <a:ext cx="2841667" cy="3702498"/>
          </a:xfrm>
          <a:prstGeom prst="rect">
            <a:avLst/>
          </a:prstGeom>
        </p:spPr>
      </p:pic>
      <p:sp>
        <p:nvSpPr>
          <p:cNvPr id="6" name="Текст 4"/>
          <p:cNvSpPr txBox="1">
            <a:spLocks/>
          </p:cNvSpPr>
          <p:nvPr/>
        </p:nvSpPr>
        <p:spPr>
          <a:xfrm>
            <a:off x="284672" y="5003321"/>
            <a:ext cx="6780362" cy="10863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23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249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Стандартизация повседневного урока на основе ФПЗ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2364"/>
            <a:ext cx="10515600" cy="48392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</a:t>
            </a:r>
            <a:r>
              <a:rPr lang="ru-RU" b="1" i="1" dirty="0" smtClean="0"/>
              <a:t>Маленькими шагами к большой цели…</a:t>
            </a:r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                 Обучение </a:t>
            </a:r>
            <a:r>
              <a:rPr lang="ru-RU" b="1" i="1" dirty="0"/>
              <a:t>маленькими порциями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Цель деятельности: включение всех детей в процесс понимания смыслов, в практическую деятельность. </a:t>
            </a:r>
          </a:p>
          <a:p>
            <a:pPr marL="0" indent="0">
              <a:buNone/>
            </a:pPr>
            <a:r>
              <a:rPr lang="ru-RU" b="1" i="1" dirty="0" smtClean="0"/>
              <a:t>                                     Дидактические ходы:</a:t>
            </a:r>
          </a:p>
          <a:p>
            <a:pPr>
              <a:buFontTx/>
              <a:buChar char="-"/>
            </a:pPr>
            <a:r>
              <a:rPr lang="ru-RU" b="1" dirty="0" smtClean="0"/>
              <a:t>Процесс </a:t>
            </a:r>
            <a:r>
              <a:rPr lang="ru-RU" b="1" dirty="0" err="1" smtClean="0"/>
              <a:t>допоминания</a:t>
            </a:r>
            <a:r>
              <a:rPr lang="ru-RU" b="1" dirty="0" smtClean="0"/>
              <a:t> </a:t>
            </a:r>
            <a:r>
              <a:rPr lang="ru-RU" dirty="0" smtClean="0"/>
              <a:t>(вместо актуализации на уроке) - воспроизведение информации с напарником с использованием опоры, схемы, рисунка, речевого клеше;</a:t>
            </a:r>
          </a:p>
          <a:p>
            <a:pPr>
              <a:buFontTx/>
              <a:buChar char="-"/>
            </a:pPr>
            <a:r>
              <a:rPr lang="ru-RU" b="1" dirty="0" smtClean="0"/>
              <a:t>Речевое мышление </a:t>
            </a:r>
            <a:r>
              <a:rPr lang="ru-RU" dirty="0" smtClean="0"/>
              <a:t>– проговаривание формул, правил, мыслительных операций и внешних действий с напарником;</a:t>
            </a:r>
          </a:p>
          <a:p>
            <a:pPr>
              <a:buFontTx/>
              <a:buChar char="-"/>
            </a:pPr>
            <a:r>
              <a:rPr lang="ru-RU" b="1" dirty="0" smtClean="0"/>
              <a:t>Практические действия - </a:t>
            </a:r>
            <a:r>
              <a:rPr lang="ru-RU" dirty="0" smtClean="0"/>
              <a:t>дети всё время действуют друг с другом в процессе понимания и </a:t>
            </a:r>
            <a:r>
              <a:rPr lang="ru-RU" dirty="0" err="1" smtClean="0"/>
              <a:t>допонимания</a:t>
            </a:r>
            <a:r>
              <a:rPr lang="ru-RU" dirty="0" smtClean="0"/>
              <a:t>, у каждого своя роль в разных учебных ситуациях;</a:t>
            </a:r>
          </a:p>
          <a:p>
            <a:pPr>
              <a:buFontTx/>
              <a:buChar char="-"/>
            </a:pPr>
            <a:r>
              <a:rPr lang="ru-RU" dirty="0" smtClean="0"/>
              <a:t>ЗСИ, ЗСО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47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0628"/>
          </a:xfrm>
        </p:spPr>
        <p:txBody>
          <a:bodyPr/>
          <a:lstStyle/>
          <a:p>
            <a:r>
              <a:rPr lang="ru-RU" b="1" dirty="0" smtClean="0"/>
              <a:t>Муниципальный цикл управления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410657"/>
              </p:ext>
            </p:extLst>
          </p:nvPr>
        </p:nvGraphicFramePr>
        <p:xfrm>
          <a:off x="647114" y="1682751"/>
          <a:ext cx="10832123" cy="4480482"/>
        </p:xfrm>
        <a:graphic>
          <a:graphicData uri="http://schemas.openxmlformats.org/drawingml/2006/table">
            <a:tbl>
              <a:tblPr firstRow="1" firstCol="1" bandRow="1"/>
              <a:tblGrid>
                <a:gridCol w="7277021"/>
                <a:gridCol w="3555102"/>
              </a:tblGrid>
              <a:tr h="701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Анализ ситуации на основании всех имеющихся данных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Принятие управленческих решений на каждом этапе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Разработка программы (для выхода школ из категории ШНРО)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Участие в региональном мониторинге (2 р/г). Анализ проблем, корректировка мероприятий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Проведение мониторинговых процедур, которые позволяют увидеть деятельность школ: методические семинары, экспертиза школьных программ по повышению качества, методические десанты, собеседования с административными командами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Анализ эффективности принятых мер, корректировка целей, задач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1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37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Инструменты для оценки деятельности </a:t>
            </a:r>
            <a:r>
              <a:rPr lang="ru-RU" b="1" smtClean="0"/>
              <a:t>по </a:t>
            </a:r>
            <a:r>
              <a:rPr lang="ru-RU" b="1" smtClean="0"/>
              <a:t>сопровождению </a:t>
            </a:r>
            <a:r>
              <a:rPr lang="ru-RU" b="1" dirty="0" smtClean="0"/>
              <a:t>ШНРО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13206"/>
            <a:ext cx="10515600" cy="426375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1. Анализ результатов мониторинга оценочных процедур;</a:t>
            </a:r>
          </a:p>
          <a:p>
            <a:pPr marL="0" indent="0">
              <a:buNone/>
            </a:pPr>
            <a:r>
              <a:rPr lang="ru-RU" b="1" dirty="0" smtClean="0"/>
              <a:t>2. Анализ профессиональных компетенций педагогов;</a:t>
            </a:r>
          </a:p>
          <a:p>
            <a:pPr marL="0" indent="0">
              <a:buNone/>
            </a:pPr>
            <a:r>
              <a:rPr lang="ru-RU" b="1" dirty="0" smtClean="0"/>
              <a:t>3. Анализ образовательной среды и внедрение новых технологий;</a:t>
            </a:r>
          </a:p>
          <a:p>
            <a:pPr marL="0" indent="0">
              <a:buNone/>
            </a:pPr>
            <a:r>
              <a:rPr lang="ru-RU" b="1" dirty="0" smtClean="0"/>
              <a:t>4. Анализ на основании мониторингов (региональный, федеральный);</a:t>
            </a:r>
          </a:p>
          <a:p>
            <a:pPr marL="0" indent="0">
              <a:buNone/>
            </a:pPr>
            <a:r>
              <a:rPr lang="ru-RU" b="1" dirty="0" smtClean="0"/>
              <a:t>5. Динамика изменений управленческих команд (реализация адресных рекомендаций, развитие управленческих компетенций)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6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</a:t>
            </a:r>
            <a:r>
              <a:rPr lang="ru-RU" sz="5400" b="1" i="1" dirty="0" smtClean="0">
                <a:latin typeface="+mj-lt"/>
              </a:rPr>
              <a:t>Спасибо за внимание!</a:t>
            </a:r>
            <a:endParaRPr lang="ru-RU" sz="5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77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342" y="391885"/>
            <a:ext cx="11092543" cy="1117599"/>
          </a:xfrm>
        </p:spPr>
        <p:txBody>
          <a:bodyPr>
            <a:normAutofit/>
          </a:bodyPr>
          <a:lstStyle/>
          <a:p>
            <a:r>
              <a:rPr lang="ru-RU" i="1" dirty="0" smtClean="0"/>
              <a:t>Правовые основания</a:t>
            </a:r>
            <a:endParaRPr lang="ru-RU" i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1928812" y="3460750"/>
          <a:ext cx="8334375" cy="676275"/>
        </p:xfrm>
        <a:graphic>
          <a:graphicData uri="http://schemas.openxmlformats.org/drawingml/2006/table">
            <a:tbl>
              <a:tblPr/>
              <a:tblGrid>
                <a:gridCol w="8334375"/>
              </a:tblGrid>
              <a:tr h="6762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i="0" u="none" strike="noStrike" spc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ьный закон от 29.12.2012 №» 273-ФЗ «Об образовании в Российской Федерации»; Указ Президента Российской Федерации от 07.05.2018 №» 204 «О национальных целях и стратегических задачах развития Российской Федерации на период до 2024 года»;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746488"/>
              </p:ext>
            </p:extLst>
          </p:nvPr>
        </p:nvGraphicFramePr>
        <p:xfrm>
          <a:off x="769257" y="493486"/>
          <a:ext cx="11459209" cy="7544243"/>
        </p:xfrm>
        <a:graphic>
          <a:graphicData uri="http://schemas.openxmlformats.org/drawingml/2006/table">
            <a:tbl>
              <a:tblPr/>
              <a:tblGrid>
                <a:gridCol w="11459209"/>
              </a:tblGrid>
              <a:tr h="7544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закон от 29.12.2012 №273-ФЗ «Об образовании в Российской Федерации»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Указ Президента Российской Федерации от 07.05.2018 №204 « О национальных целях и стратегических задачах развития Российской Федерации на период до 2024 год.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Послание Президента Российской Федерации В.В. Путина Федеральному Собранию Российской Федерации от 15.01.2020;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Постановление Правительства Российской Федерации от 5 августа 2013 года № 662 «Об осуществлении мониторинга системы образования»;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5"/>
                        </a:lnSpc>
                        <a:spcBef>
                          <a:spcPts val="1500"/>
                        </a:spcBef>
                        <a:spcAft>
                          <a:spcPts val="9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Письмо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Рособрнадзора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 16.03.2018 № 05-71 «О направлении рекомендаций по повышению объективности оценки образовательных результатов»;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Закон Красноярского края «Об образовании в Красноярском крае» от 26 июня 2014 года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6-2519 (с изменениями на 24 декабря 2020 года);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55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-1595411" y="-393726"/>
            <a:ext cx="15382821" cy="11079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Государственная программа Красноярского края "Развитие образования" на 2014-2030 годы (утв. постановлением Правительства Красноярского края от 28.05.2019).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0844"/>
            <a:ext cx="10515600" cy="5766119"/>
          </a:xfrm>
        </p:spPr>
        <p:txBody>
          <a:bodyPr/>
          <a:lstStyle/>
          <a:p>
            <a:endParaRPr lang="ru-RU" sz="3600" smtClean="0"/>
          </a:p>
          <a:p>
            <a:r>
              <a:rPr lang="ru-RU" sz="3600" smtClean="0"/>
              <a:t>Федеральный </a:t>
            </a:r>
            <a:r>
              <a:rPr lang="ru-RU" sz="3600" dirty="0" smtClean="0"/>
              <a:t>проект</a:t>
            </a:r>
          </a:p>
          <a:p>
            <a:pPr marL="0" indent="0">
              <a:buNone/>
            </a:pPr>
            <a:r>
              <a:rPr lang="ru-RU" sz="2400" dirty="0" smtClean="0"/>
              <a:t>- МБОУ «Троицкая средняя школа»</a:t>
            </a:r>
          </a:p>
          <a:p>
            <a:pPr marL="0" indent="0">
              <a:buNone/>
            </a:pPr>
            <a:r>
              <a:rPr lang="ru-RU" sz="2400" dirty="0" smtClean="0"/>
              <a:t>- МБОУ «Икшурминская средняя школа»</a:t>
            </a:r>
          </a:p>
          <a:p>
            <a:r>
              <a:rPr lang="ru-RU" sz="3600" dirty="0" smtClean="0"/>
              <a:t>Региональный проект</a:t>
            </a:r>
          </a:p>
          <a:p>
            <a:pPr>
              <a:buFontTx/>
              <a:buChar char="-"/>
            </a:pPr>
            <a:r>
              <a:rPr lang="ru-RU" sz="2400" dirty="0" smtClean="0"/>
              <a:t>МБОУ «Пировская средняя школа»</a:t>
            </a:r>
          </a:p>
          <a:p>
            <a:pPr>
              <a:buFontTx/>
              <a:buChar char="-"/>
            </a:pPr>
            <a:r>
              <a:rPr lang="ru-RU" sz="2400" dirty="0" smtClean="0"/>
              <a:t>МБОУ «Большекетская средняя школа»</a:t>
            </a:r>
          </a:p>
          <a:p>
            <a:pPr>
              <a:buFontTx/>
              <a:buChar char="-"/>
            </a:pPr>
            <a:r>
              <a:rPr lang="ru-RU" sz="2400" dirty="0" smtClean="0"/>
              <a:t>МБОУ «Комаровская основная школа»</a:t>
            </a:r>
          </a:p>
          <a:p>
            <a:pPr>
              <a:buFontTx/>
              <a:buChar char="-"/>
            </a:pPr>
            <a:r>
              <a:rPr lang="ru-RU" sz="2400" dirty="0" smtClean="0"/>
              <a:t>МБОУ «Чайдинская основная школа»</a:t>
            </a:r>
          </a:p>
          <a:p>
            <a:pPr marL="0" indent="0">
              <a:buNone/>
            </a:pPr>
            <a:r>
              <a:rPr lang="ru-RU" sz="2400" dirty="0" smtClean="0"/>
              <a:t>-  МБОУ «Бушуйская основная школа»</a:t>
            </a:r>
          </a:p>
        </p:txBody>
      </p:sp>
    </p:spTree>
    <p:extLst>
      <p:ext uri="{BB962C8B-B14F-4D97-AF65-F5344CB8AC3E}">
        <p14:creationId xmlns:p14="http://schemas.microsoft.com/office/powerpoint/2010/main" val="37890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Методика выявления общеобразовательных организаций, имеющих низкие образовательные результаты обучающихся, на основе комплексного анализа</a:t>
            </a: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370751"/>
              </p:ext>
            </p:extLst>
          </p:nvPr>
        </p:nvGraphicFramePr>
        <p:xfrm>
          <a:off x="943430" y="2075542"/>
          <a:ext cx="8915100" cy="4063999"/>
        </p:xfrm>
        <a:graphic>
          <a:graphicData uri="http://schemas.openxmlformats.org/drawingml/2006/table">
            <a:tbl>
              <a:tblPr/>
              <a:tblGrid>
                <a:gridCol w="8915100"/>
              </a:tblGrid>
              <a:tr h="4063999"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1.ОО, в которых не менее чем по двум оценочным процедурам в предыдущем учебном году были зафиксированы низкие результаты.</a:t>
                      </a:r>
                      <a:endParaRPr lang="ru-RU" sz="1800" b="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2. ОО, в которых хотя бы по одной оценочной процедуре в каждом из двух предыдущих учебных годов были зафиксированы низкие результаты.</a:t>
                      </a:r>
                      <a:endParaRPr lang="ru-RU" sz="1800" b="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Анализ проводится по результатам следующих </a:t>
                      </a:r>
                      <a:r>
                        <a:rPr lang="ru-RU" sz="18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процедур (ФИОКО) :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192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0335" algn="l"/>
                        </a:tabLst>
                      </a:pPr>
                      <a:r>
                        <a:rPr lang="ru-RU" sz="1800" b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ВПР по математике (5 класс);</a:t>
                      </a:r>
                      <a:endParaRPr lang="ru-RU" sz="1800" b="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192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0335" algn="l"/>
                        </a:tabLst>
                      </a:pPr>
                      <a:r>
                        <a:rPr lang="ru-RU" sz="1800" b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ВПР по математике (6 класс);</a:t>
                      </a:r>
                      <a:endParaRPr lang="ru-RU" sz="1800" b="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192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0335" algn="l"/>
                        </a:tabLst>
                      </a:pPr>
                      <a:r>
                        <a:rPr lang="ru-RU" sz="1800" b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ВПР по русскому языку (5 класс);</a:t>
                      </a:r>
                      <a:endParaRPr lang="ru-RU" sz="1800" b="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192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0335" algn="l"/>
                        </a:tabLst>
                      </a:pPr>
                      <a:r>
                        <a:rPr lang="ru-RU" sz="1800" b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ВПР по русскому языку (6 класс);</a:t>
                      </a:r>
                      <a:endParaRPr lang="ru-RU" sz="1800" b="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192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ru-RU" sz="1800" b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ОГЭ по математике;</a:t>
                      </a:r>
                      <a:endParaRPr lang="ru-RU" sz="1800" b="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192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ru-RU" sz="1800" b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ОГЭ по русскому языку;</a:t>
                      </a:r>
                      <a:endParaRPr lang="ru-RU" sz="1800" b="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192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0335" algn="l"/>
                        </a:tabLst>
                      </a:pPr>
                      <a:r>
                        <a:rPr lang="ru-RU" sz="1800" b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ЕГЭ по математике (базовой);</a:t>
                      </a:r>
                      <a:endParaRPr lang="ru-RU" sz="1800" b="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192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0335" algn="l"/>
                        </a:tabLst>
                      </a:pPr>
                      <a:r>
                        <a:rPr lang="ru-RU" sz="1800" b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ЕГЭ по математике (</a:t>
                      </a:r>
                      <a:r>
                        <a:rPr lang="ru-RU" sz="1800" b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профильной);</a:t>
                      </a:r>
                    </a:p>
                    <a:p>
                      <a:pPr marL="0" lvl="0" indent="0" algn="just">
                        <a:lnSpc>
                          <a:spcPts val="192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None/>
                        <a:tabLst>
                          <a:tab pos="140335" algn="l"/>
                        </a:tabLst>
                      </a:pPr>
                      <a:r>
                        <a:rPr lang="ru-RU" sz="1800" b="1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Добавленные</a:t>
                      </a:r>
                      <a:r>
                        <a:rPr lang="ru-RU" sz="1800" b="1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данные :</a:t>
                      </a:r>
                    </a:p>
                    <a:p>
                      <a:pPr marL="171450" lvl="0" indent="-171450" algn="just">
                        <a:lnSpc>
                          <a:spcPts val="192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Tx/>
                        <a:buChar char="-"/>
                        <a:tabLst>
                          <a:tab pos="140335" algn="l"/>
                        </a:tabLst>
                      </a:pPr>
                      <a:r>
                        <a:rPr lang="ru-RU" sz="1800" b="1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ВПР 4, 7, 8 </a:t>
                      </a:r>
                      <a:r>
                        <a:rPr lang="ru-RU" sz="1800" b="1" u="none" strike="noStrike" spc="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71450" lvl="0" indent="-171450" algn="just">
                        <a:lnSpc>
                          <a:spcPts val="192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Tx/>
                        <a:buChar char="-"/>
                        <a:tabLst>
                          <a:tab pos="140335" algn="l"/>
                        </a:tabLst>
                      </a:pPr>
                      <a:r>
                        <a:rPr lang="ru-RU" sz="1800" b="1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КДР 4, 6, 7, 8 </a:t>
                      </a:r>
                      <a:r>
                        <a:rPr lang="ru-RU" sz="1800" b="1" u="none" strike="noStrike" spc="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-2025653" y="-269529"/>
            <a:ext cx="14217653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ЕГЭ по русскому языку.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898" y="-1477743"/>
            <a:ext cx="10515600" cy="247922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280947"/>
              </p:ext>
            </p:extLst>
          </p:nvPr>
        </p:nvGraphicFramePr>
        <p:xfrm>
          <a:off x="0" y="155637"/>
          <a:ext cx="12061370" cy="6636208"/>
        </p:xfrm>
        <a:graphic>
          <a:graphicData uri="http://schemas.openxmlformats.org/drawingml/2006/table">
            <a:tbl>
              <a:tblPr firstRow="1" firstCol="1" bandRow="1"/>
              <a:tblGrid>
                <a:gridCol w="1877711"/>
                <a:gridCol w="728092"/>
                <a:gridCol w="728092"/>
                <a:gridCol w="759229"/>
                <a:gridCol w="728092"/>
                <a:gridCol w="759229"/>
                <a:gridCol w="759229"/>
                <a:gridCol w="668216"/>
                <a:gridCol w="759229"/>
                <a:gridCol w="759229"/>
                <a:gridCol w="759229"/>
                <a:gridCol w="668216"/>
                <a:gridCol w="586784"/>
                <a:gridCol w="716118"/>
                <a:gridCol w="804675"/>
              </a:tblGrid>
              <a:tr h="463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ОУ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кл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кл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кл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</a:t>
                      </a: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 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кл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 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кл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 кл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ОГЭ русск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ОГЭ  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 русск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Вся выборка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12,43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13,94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16,97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Красноярский край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17,65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19,54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26,30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16,35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Пировский округ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26.83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30.67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18,18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41,43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0/ГВЭ-2 чел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0/ГВЭ- 3 чел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Пировская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42,11%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13,51%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45,16%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27,47%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59,26%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Б-Кетская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45,45%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36,36%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36,36%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Икшурминская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11,11%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11,11%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Кириковская 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ОВЗ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ОВЗ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14,29%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 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5.Троицкая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Комаровская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Солоухинская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Чайдинская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Алтатская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Бушуй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1у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        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4" marR="6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32704" y="0"/>
            <a:ext cx="1358084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5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4744"/>
            <a:ext cx="10515600" cy="53457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520368"/>
              </p:ext>
            </p:extLst>
          </p:nvPr>
        </p:nvGraphicFramePr>
        <p:xfrm>
          <a:off x="253218" y="253217"/>
          <a:ext cx="11816862" cy="6386736"/>
        </p:xfrm>
        <a:graphic>
          <a:graphicData uri="http://schemas.openxmlformats.org/drawingml/2006/table">
            <a:tbl>
              <a:tblPr firstRow="1" firstCol="1" bandRow="1"/>
              <a:tblGrid>
                <a:gridCol w="317631"/>
                <a:gridCol w="1916323"/>
                <a:gridCol w="1187313"/>
                <a:gridCol w="1187313"/>
                <a:gridCol w="1187313"/>
                <a:gridCol w="1187313"/>
                <a:gridCol w="1187313"/>
                <a:gridCol w="1187313"/>
                <a:gridCol w="1187313"/>
                <a:gridCol w="1271717"/>
              </a:tblGrid>
              <a:tr h="277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ЧГ 4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ЧГ 6 калсс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 7 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ЕНГ 8 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Пировская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        (-2,8)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 - 1ч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 - 3ч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 - 22ч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 -15ч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 - 20ч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 - 1ч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Б-Кетская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 - 2ч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 - 2ч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 - 5ч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 - 6ч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 - 9ч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Икшурминская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 -1ч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83,35%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 - 1ч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 - 9ч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 - 1ч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Кириковская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 -1ч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 - 2ч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66,67% - 4ч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Троицкая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      (-10,7)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 - 6ч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 – 2ч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80,80%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 - 3ч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Комаровская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Солоухинская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        (-4,7)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Чайдинская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33,33% - 1ч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класса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Алтатская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Бушуйская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      (-0,64)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- 3ч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откл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класса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ОКРУГ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49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317" y="365125"/>
            <a:ext cx="10664483" cy="886899"/>
          </a:xfrm>
        </p:spPr>
        <p:txBody>
          <a:bodyPr/>
          <a:lstStyle/>
          <a:p>
            <a:r>
              <a:rPr lang="ru-RU" b="1" dirty="0" smtClean="0"/>
              <a:t>Работа с результатами обучающихся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612401"/>
              </p:ext>
            </p:extLst>
          </p:nvPr>
        </p:nvGraphicFramePr>
        <p:xfrm>
          <a:off x="675249" y="1448972"/>
          <a:ext cx="10675396" cy="5119247"/>
        </p:xfrm>
        <a:graphic>
          <a:graphicData uri="http://schemas.openxmlformats.org/drawingml/2006/table">
            <a:tbl>
              <a:tblPr firstRow="1" firstCol="1" bandRow="1"/>
              <a:tblGrid>
                <a:gridCol w="5337698"/>
                <a:gridCol w="5337698"/>
              </a:tblGrid>
              <a:tr h="411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анализа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Сравнение плановых и фактических показателей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Позволяет выявлять степень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соответствия показателей 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определенный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период времени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понять видит ли учитель (завуч) уровень ребенка.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Выявить степень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объективности оценивания 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текущих и итоговых работ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Сопоставление фактических результатов с результатами прошлых периодов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Позволяет </a:t>
                      </a:r>
                      <a:r>
                        <a:rPr lang="ru-RU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определить наличие 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динамики, её отсутствие, определить тенденции развития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Сопоставление фактического и лучшего результата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Дает возможность выявить лучший опыт (н-р, при собеседовании)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Сопоставление с целью оценки достигнутого результата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Дает возможность выявить неиспользованный резерв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Анализ фактических показателей с целью выявления дефицитных умений обучающихся (на основе невыполненных заданий)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Дает возможность выстраивать работу с дефицитными умениями обучающихся на основе подбора соответствующих видов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фактических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показателей  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целью выявления профессиональных дефицитов педагогов на основе фактических показателей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Дает возможность выстраивать работу педагогов с профессиональными дефицитами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0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0966"/>
          </a:xfrm>
        </p:spPr>
        <p:txBody>
          <a:bodyPr/>
          <a:lstStyle/>
          <a:p>
            <a:r>
              <a:rPr lang="ru-RU" b="1" dirty="0" smtClean="0"/>
              <a:t>Шаги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50362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1.Муниципальные семинары-совещания для завучей с целью анализа фактических результатов обучающихся, планирования работы по повышению качества обучения на 2022-2023 учебный год;</a:t>
            </a:r>
          </a:p>
          <a:p>
            <a:pPr marL="0" indent="0">
              <a:buNone/>
            </a:pPr>
            <a:r>
              <a:rPr lang="ru-RU" dirty="0" smtClean="0"/>
              <a:t>2.Проведение серии практико-ориентированных школьных семинаров, где педагоги в группах анализируют фактические результаты оценочных процедур (ВПР, ОГЭ, ЕГЭ, КДР):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вычленяют проблемы и причины учебной </a:t>
            </a:r>
            <a:r>
              <a:rPr lang="ru-RU" dirty="0" err="1" smtClean="0"/>
              <a:t>неуспешности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определяют дефицитные умения обучающихся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/>
              <a:t>определяют дефицитные умения </a:t>
            </a:r>
            <a:r>
              <a:rPr lang="ru-RU" dirty="0" smtClean="0"/>
              <a:t>педагогов; </a:t>
            </a:r>
          </a:p>
          <a:p>
            <a:pPr>
              <a:buFontTx/>
              <a:buChar char="-"/>
            </a:pPr>
            <a:r>
              <a:rPr lang="ru-RU" dirty="0" smtClean="0"/>
              <a:t>определяют ресурс (внутри ОУ, на уровне муниципалитета, на ИПК, др.);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smtClean="0"/>
              <a:t>.Проведение </a:t>
            </a:r>
            <a:r>
              <a:rPr lang="ru-RU" dirty="0" smtClean="0"/>
              <a:t>собеседований с административной командой ОУ, позволяющих выявить причины неудовлетворительных и низких результатов обучающихся, выстроить причинно-следственные связи, выработать совместный план действий.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40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63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Управление системой профессионального развития педагогов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385" y="2166425"/>
            <a:ext cx="10930597" cy="4192172"/>
          </a:xfrm>
        </p:spPr>
        <p:txBody>
          <a:bodyPr/>
          <a:lstStyle/>
          <a:p>
            <a:r>
              <a:rPr lang="ru-RU" dirty="0" smtClean="0"/>
              <a:t>Построение траектории развития основывается на выявленных дефицитах и потребностях педагога</a:t>
            </a:r>
          </a:p>
          <a:p>
            <a:endParaRPr lang="ru-RU" dirty="0" smtClean="0"/>
          </a:p>
          <a:p>
            <a:r>
              <a:rPr lang="ru-RU" dirty="0" smtClean="0"/>
              <a:t>Профессиональное развитие педагога на основе индивидуального образовательного маршрута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Соблюдение требований к современному уроку. Стандартизация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5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1495</Words>
  <Application>Microsoft Office PowerPoint</Application>
  <PresentationFormat>Широкоэкранный</PresentationFormat>
  <Paragraphs>544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Georgia</vt:lpstr>
      <vt:lpstr>Symbol</vt:lpstr>
      <vt:lpstr>Times New Roman</vt:lpstr>
      <vt:lpstr>Тема Office</vt:lpstr>
      <vt:lpstr>Построение системы работы по сопровождению ШНРО в муниципалитете</vt:lpstr>
      <vt:lpstr>Правовые основания</vt:lpstr>
      <vt:lpstr>Презентация PowerPoint</vt:lpstr>
      <vt:lpstr>Методика выявления общеобразовательных организаций, имеющих низкие образовательные результаты обучающихся, на основе комплексного анализа</vt:lpstr>
      <vt:lpstr>Презентация PowerPoint</vt:lpstr>
      <vt:lpstr> </vt:lpstr>
      <vt:lpstr>Работа с результатами обучающихся</vt:lpstr>
      <vt:lpstr>Шаги</vt:lpstr>
      <vt:lpstr>Управление системой профессионального развития педагогов</vt:lpstr>
      <vt:lpstr>Стандартизация повседневного урока на основе ФПЗ</vt:lpstr>
      <vt:lpstr>Муниципальный цикл управления</vt:lpstr>
      <vt:lpstr>Инструменты для оценки деятельности по сопровождению ШНРО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индивидуального образовательного маршрута</dc:title>
  <dc:creator>Пользователь Windows</dc:creator>
  <cp:lastModifiedBy>Korobeinikova</cp:lastModifiedBy>
  <cp:revision>58</cp:revision>
  <dcterms:created xsi:type="dcterms:W3CDTF">2021-12-15T07:34:33Z</dcterms:created>
  <dcterms:modified xsi:type="dcterms:W3CDTF">2022-05-13T03:20:45Z</dcterms:modified>
</cp:coreProperties>
</file>