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883" r:id="rId6"/>
    <p:sldId id="910" r:id="rId7"/>
    <p:sldId id="916" r:id="rId8"/>
    <p:sldId id="917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3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организация  благоприятного школьного пространства</c:v>
                </c:pt>
                <c:pt idx="1">
                  <c:v>психологический комфорт для педагогов</c:v>
                </c:pt>
                <c:pt idx="2">
                  <c:v>психологический комфорт для обучающихся</c:v>
                </c:pt>
                <c:pt idx="3">
                  <c:v>укомплектованность штата узкими специалистами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=""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=""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=""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«Деятельность по формированию благоприятного школьного климата»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62991" y="4707250"/>
            <a:ext cx="9964214" cy="1311476"/>
          </a:xfrm>
        </p:spPr>
        <p:txBody>
          <a:bodyPr/>
          <a:lstStyle/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Залевская Татьяна Васильевна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педагог-психолог,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оветник директора по воспитанию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взаимодействию с детскими общественными объединениями,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8922" y="3095943"/>
            <a:ext cx="7151878" cy="1500187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благоприятного школьного климата возможно только при систематической работе сразу по нескольким направлениям.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30015936"/>
              </p:ext>
            </p:extLst>
          </p:nvPr>
        </p:nvGraphicFramePr>
        <p:xfrm>
          <a:off x="6449511" y="1846263"/>
          <a:ext cx="5437024" cy="4027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27482" y="1011258"/>
            <a:ext cx="80357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Благоприятный</a:t>
            </a:r>
            <a:r>
              <a:rPr lang="ru-RU" dirty="0"/>
              <a:t> </a:t>
            </a:r>
            <a:r>
              <a:rPr lang="ru-RU" b="1" dirty="0"/>
              <a:t>школьный</a:t>
            </a:r>
            <a:r>
              <a:rPr lang="ru-RU" dirty="0"/>
              <a:t> </a:t>
            </a:r>
            <a:r>
              <a:rPr lang="ru-RU" b="1" dirty="0"/>
              <a:t>климат</a:t>
            </a:r>
            <a:r>
              <a:rPr lang="ru-RU" dirty="0"/>
              <a:t> — чувство безопасности и принадлежности к сообществу, уважительные и доверительные отношения между детьми и взрослыми — не только напрямую влияет на мотивацию, </a:t>
            </a:r>
            <a:r>
              <a:rPr lang="ru-RU" dirty="0" smtClean="0"/>
              <a:t>вовлеченность, </a:t>
            </a:r>
            <a:r>
              <a:rPr lang="ru-RU" dirty="0"/>
              <a:t>эмоциональное и социальное благополучие детей, но и улучшает академические результаты и делает учеников более устойчивыми к внешним вызовам.</a:t>
            </a: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2365" y="117297"/>
            <a:ext cx="9903864" cy="797103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363882"/>
              </p:ext>
            </p:extLst>
          </p:nvPr>
        </p:nvGraphicFramePr>
        <p:xfrm>
          <a:off x="175711" y="879922"/>
          <a:ext cx="117602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120"/>
                <a:gridCol w="82600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школы необходимыми узкими специалистами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МБОУ «</a:t>
                      </a:r>
                      <a:r>
                        <a:rPr lang="ru-RU" dirty="0" err="1" smtClean="0"/>
                        <a:t>Пировская</a:t>
                      </a:r>
                      <a:r>
                        <a:rPr lang="ru-RU" dirty="0" smtClean="0"/>
                        <a:t> средняя школа» работают</a:t>
                      </a:r>
                      <a:r>
                        <a:rPr lang="ru-RU" baseline="0" dirty="0" smtClean="0"/>
                        <a:t> социальный педагог, учитель-логопед, учитель-дефектолог, 2 педагога-психолога.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благоприятного школьного пространства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Обновлены интерьеры в здании начальной школы, организованы зоны отдыха в зданиях начальной и средней школы, кабинет психолога в начальной школе оборудован зоной для индивидуальных консультаций, зоной психологической разгрузки и коррекционно-развивающей</a:t>
                      </a:r>
                      <a:r>
                        <a:rPr lang="ru-RU" baseline="0" dirty="0" smtClean="0"/>
                        <a:t> работы.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психологического комфорта для педагогов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Оснащение учительских в зданиях начальной и средней школы, функционирование Комнаты отдыха для учителей в средней школе и методического кабинета в начальной школе. Обеспечение</a:t>
                      </a:r>
                      <a:r>
                        <a:rPr lang="ru-RU" baseline="0" dirty="0" smtClean="0"/>
                        <a:t> возможности питания учителей в школе. </a:t>
                      </a:r>
                      <a:r>
                        <a:rPr lang="ru-RU" baseline="0" dirty="0" smtClean="0"/>
                        <a:t>Проведение семинаров, направленных на профилактику профессионального выгорания.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Методическое сопровождение классных руководителей и педагогов школы узкими специалистами через серию обучающих и практических семинаров.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психологического комфорта для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профилактических</a:t>
                      </a:r>
                      <a:r>
                        <a:rPr lang="ru-RU" baseline="0" dirty="0" smtClean="0"/>
                        <a:t> программ. Развитие школьного самоуправления. Развитие системы дополнительного образования. Развитие системы детских объединений. </a:t>
                      </a:r>
                      <a:r>
                        <a:rPr lang="ru-RU" baseline="0" dirty="0" smtClean="0"/>
                        <a:t>Реализация программы воспитания. Тиражирование </a:t>
                      </a:r>
                      <a:r>
                        <a:rPr lang="ru-RU" baseline="0" dirty="0" smtClean="0"/>
                        <a:t>успешных практик классных руководителей по </a:t>
                      </a:r>
                      <a:r>
                        <a:rPr lang="ru-RU" baseline="0" dirty="0" err="1" smtClean="0"/>
                        <a:t>простраиванию</a:t>
                      </a:r>
                      <a:r>
                        <a:rPr lang="ru-RU" baseline="0" dirty="0" smtClean="0"/>
                        <a:t> конструктивных </a:t>
                      </a:r>
                      <a:r>
                        <a:rPr lang="ru-RU" baseline="0" dirty="0" err="1" smtClean="0"/>
                        <a:t>внутриклассных</a:t>
                      </a:r>
                      <a:r>
                        <a:rPr lang="ru-RU" baseline="0" dirty="0" smtClean="0"/>
                        <a:t> взаимоотношений учащихся.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результатам мониторинга «Школьного климата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МБОУ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 набрала 18 баллов из 19 возможных.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Наблюдается тенденция увеличения числа </a:t>
            </a:r>
            <a:r>
              <a:rPr lang="ru-RU" dirty="0" smtClean="0"/>
              <a:t>успешных </a:t>
            </a:r>
            <a:r>
              <a:rPr lang="ru-RU" dirty="0"/>
              <a:t>практик классных руководителей по </a:t>
            </a:r>
            <a:r>
              <a:rPr lang="ru-RU" dirty="0" err="1"/>
              <a:t>простраиванию</a:t>
            </a:r>
            <a:r>
              <a:rPr lang="ru-RU" dirty="0"/>
              <a:t> конструктивных </a:t>
            </a:r>
            <a:r>
              <a:rPr lang="ru-RU" dirty="0" err="1"/>
              <a:t>внутриклассных</a:t>
            </a:r>
            <a:r>
              <a:rPr lang="ru-RU" dirty="0"/>
              <a:t> взаимоотношений учащихся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Рост числа детских объединений (с позитивной направленностью)</a:t>
            </a:r>
          </a:p>
          <a:p>
            <a:r>
              <a:rPr lang="ru-RU" dirty="0" smtClean="0"/>
              <a:t>Отсутствие динамики роста </a:t>
            </a:r>
            <a:r>
              <a:rPr lang="ru-RU" dirty="0" err="1" smtClean="0"/>
              <a:t>внутришкольных</a:t>
            </a:r>
            <a:r>
              <a:rPr lang="ru-RU" dirty="0" smtClean="0"/>
              <a:t> межличностных конфликтов.</a:t>
            </a:r>
            <a:endParaRPr lang="ru-RU" dirty="0"/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762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корректировке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2215769"/>
            <a:ext cx="10515600" cy="4351338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Более четкое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простраивание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деятельности штаба воспитательной работы школы.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адресной профилактической работы на основе результатов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данные:</a:t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2cd90d2f-c2fa-46b6-ac30-6e67ba23606c"/>
    <ds:schemaRef ds:uri="f292e62f-e7af-4f2d-abe7-fcfc6bfeaf9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363</Words>
  <Application>Microsoft Office PowerPoint</Application>
  <PresentationFormat>Широкоэкранный</PresentationFormat>
  <Paragraphs>35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«Деятельность по формированию благоприятного школьного климата»</vt:lpstr>
      <vt:lpstr>Презентация PowerPoint</vt:lpstr>
      <vt:lpstr>Описание практики :</vt:lpstr>
      <vt:lpstr>Результат:</vt:lpstr>
      <vt:lpstr>Предложения по корректировке действий:</vt:lpstr>
      <vt:lpstr>Спасибо за внимание! Контактные данные: ________________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Залевская ТВ</cp:lastModifiedBy>
  <cp:revision>126</cp:revision>
  <cp:lastPrinted>2024-02-27T09:06:20Z</cp:lastPrinted>
  <dcterms:created xsi:type="dcterms:W3CDTF">2024-01-31T04:29:48Z</dcterms:created>
  <dcterms:modified xsi:type="dcterms:W3CDTF">2024-04-16T10:23:08Z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