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868" r:id="rId5"/>
    <p:sldId id="883" r:id="rId6"/>
    <p:sldId id="919" r:id="rId7"/>
    <p:sldId id="921" r:id="rId8"/>
    <p:sldId id="910" r:id="rId9"/>
    <p:sldId id="922" r:id="rId10"/>
    <p:sldId id="920" r:id="rId11"/>
    <p:sldId id="916" r:id="rId12"/>
    <p:sldId id="923" r:id="rId13"/>
    <p:sldId id="918" r:id="rId1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759F5ACB-277B-400E-9CA9-34F1BE2D9438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CF3A517-5550-4900-BF6A-3B03E0C05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0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g4dfce81f19_0_45:notes">
            <a:extLst>
              <a:ext uri="{FF2B5EF4-FFF2-40B4-BE49-F238E27FC236}">
                <a16:creationId xmlns:a16="http://schemas.microsoft.com/office/drawing/2014/main" xmlns="" id="{A260317E-2AC1-488E-AC9A-FCC83DB109D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1" name="Google Shape;121;g4dfce81f19_0_45:notes">
            <a:extLst>
              <a:ext uri="{FF2B5EF4-FFF2-40B4-BE49-F238E27FC236}">
                <a16:creationId xmlns:a16="http://schemas.microsoft.com/office/drawing/2014/main" xmlns="" id="{41F2ECC8-E166-4AB7-9B4B-794B18B385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SzPts val="1100"/>
            </a:pPr>
            <a:endParaRPr lang="ru-RU" alt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8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51A4585F-ED12-49E8-9177-E7D5D418FB26}" type="slidenum">
              <a:rPr lang="ru-RU">
                <a:solidFill>
                  <a:prstClr val="black"/>
                </a:solidFill>
                <a:latin typeface="Calibri"/>
                <a:cs typeface="Arial"/>
                <a:sym typeface="Arial"/>
              </a:rPr>
              <a:pPr defTabSz="924458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31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51A4585F-ED12-49E8-9177-E7D5D418FB26}" type="slidenum">
              <a:rPr lang="ru-RU">
                <a:solidFill>
                  <a:prstClr val="black"/>
                </a:solidFill>
                <a:latin typeface="Calibri"/>
                <a:cs typeface="Arial"/>
                <a:sym typeface="Arial"/>
              </a:rPr>
              <a:pPr defTabSz="924458">
                <a:defRPr/>
              </a:pPr>
              <a:t>3</a:t>
            </a:fld>
            <a:endParaRPr lang="ru-RU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70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458">
              <a:defRPr/>
            </a:pPr>
            <a:fld id="{51A4585F-ED12-49E8-9177-E7D5D418FB26}" type="slidenum">
              <a:rPr lang="ru-RU">
                <a:solidFill>
                  <a:prstClr val="black"/>
                </a:solidFill>
                <a:latin typeface="Calibri"/>
                <a:cs typeface="Arial"/>
                <a:sym typeface="Arial"/>
              </a:rPr>
              <a:pPr defTabSz="924458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79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F12926-082F-45BB-8B53-DCD2D4A02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F8DF69E-9E2E-416F-B5F3-AFDB27AD2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B513A1-9F45-41FA-9862-52DC82D0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7B718F-FF24-489D-A4FE-47B61711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93FEC6-E33D-46EC-8406-D6E003977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9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2209D6-57C0-4192-AEAF-A509DC8B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4794BC-06E9-4FB4-98F9-A509D0479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EBEE37-97AF-44C7-9966-FA715F83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3FB00BE-CF61-484B-BEEF-1E320E1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291C05-14F6-44B2-99DF-D1F04972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7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83A005F-C2C9-4031-83C5-56A1B67EA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14A8524-40EE-43B7-8BB1-557774DE3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BE2F19-9992-4115-B903-1ED985C0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A87333-3A66-4D19-BF7A-EE659E6C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4C4E76-EF7B-427E-9753-5B82F723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8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4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62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E6EE85-AE4E-434D-ABA3-89C9A426A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CFA13A-D776-4238-8C67-29BB06A8D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BA1FBE-5BE4-47E8-BAC6-EA1F6C75E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737F75-34AD-4B93-BBC7-A08AF329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9F3782-AE46-4036-8782-83730B56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7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4E0B74-1C93-48D1-9E04-F3FA5327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0B472F-3449-489C-A26E-0DBB31D0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74457B-2B51-410E-A405-F745D0BC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400D3-AB3C-4FBB-B943-6A4468F4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FAA31B-5E18-4658-8B36-992E1259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3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E0658C-A937-4DF4-BE2D-9E45D479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6E2306-533B-4C6E-8710-333B27CB8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7701D43-4145-4E8A-A89A-EB28A42E2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A41CCA2-07A3-4DBA-A124-E044A85F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80AF79-03F8-43EE-8E8E-A05D6E77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1657E6B-1206-430E-97ED-F9F341AB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49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E55F4A-54E1-4F02-AAD7-5AA1D325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F0B33F-C550-4F29-B7C2-03C6B25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1387D5-405D-4EFB-8FB7-AEBBB4389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77F2059-13DE-460D-B4CA-AE767134C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2AFCC15-D9B1-40F7-943A-11D5A7456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0438063-2A05-4E12-88E0-BF2B3F23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B5F6853-9AD7-49E5-B0DB-5A6DE5DB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7AD96D8-618A-4AF4-85B4-995953C9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9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8F61A4-4353-4FFA-A120-FD1B296A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D7BDCEE-E1DD-4B3C-B2E4-1FCCFB4B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7D86783-C54B-4B5C-AA21-90D5FF9C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383DF1B-95E6-4473-9EAC-F9A3C494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2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B914979-BF52-4EC0-8DFF-5EE5C047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61C649F-02DA-4CF1-AD88-EB077E16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7DC2829-0FDF-4CEE-AA84-D17E28C8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6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2C4A87-C870-4399-ACCD-6A780362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165652-AEA8-4536-8140-2DA3DC99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6952051-2700-4A11-960A-E8CA7B4E1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F865DE3-2F1E-4ECD-AAE2-2940E49C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44DC076-1EE8-4731-BBF9-81BCD8FC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A816FA9-DE06-4C2C-8F84-59565704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4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219F6D-4BCC-4646-AE0D-124778E9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27C19B6-2B81-4811-B570-3844536A2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E29E42C-78CD-497D-83C9-BEB7F9CFE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C7812EF-3CBE-40FC-A88B-9B108294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CEB45C2-9A64-4C78-9D63-F7B4B3648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8A48E1-A7A7-4279-A7BD-5EFC086F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8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575D51-CF54-4B71-8AFA-8A340789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7B52C3A-3448-4055-84ED-0D582BC6A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4DDA5E-5F7B-43A8-9CBC-032886FB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87963-216B-479B-97D2-28DB6A036A3C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E270C2-9836-46C1-B097-C4D1DF1A6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F5C4F-2631-4504-99CC-43A82FC3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4456A-2C67-4DC9-8A95-8A2CFEFF0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10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Google Shape;126;p24">
            <a:extLst>
              <a:ext uri="{FF2B5EF4-FFF2-40B4-BE49-F238E27FC236}">
                <a16:creationId xmlns:a16="http://schemas.microsoft.com/office/drawing/2014/main" xmlns="" id="{B5EBBCD3-CEA2-47EB-8FEC-ADFAC6188C16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350705" y="1966823"/>
            <a:ext cx="10688875" cy="1126264"/>
          </a:xfrm>
        </p:spPr>
        <p:txBody>
          <a:bodyPr anchor="t"/>
          <a:lstStyle/>
          <a:p>
            <a:pPr algn="ctr">
              <a:spcBef>
                <a:spcPct val="0"/>
              </a:spcBef>
              <a:spcAft>
                <a:spcPts val="3000"/>
              </a:spcAft>
              <a:buClr>
                <a:srgbClr val="434343"/>
              </a:buClr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показателей магистрального направления «Воспитание» проекта «Школа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России»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F28D803E-E8B4-CA44-A783-E8F57A0C30C2}"/>
              </a:ext>
            </a:extLst>
          </p:cNvPr>
          <p:cNvCxnSpPr>
            <a:cxnSpLocks/>
          </p:cNvCxnSpPr>
          <p:nvPr/>
        </p:nvCxnSpPr>
        <p:spPr>
          <a:xfrm>
            <a:off x="752365" y="3928355"/>
            <a:ext cx="9885553" cy="0"/>
          </a:xfrm>
          <a:prstGeom prst="line">
            <a:avLst/>
          </a:prstGeom>
          <a:ln w="19050">
            <a:solidFill>
              <a:srgbClr val="D1002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AD14170-E147-A948-B2F6-215206C915CF}"/>
              </a:ext>
            </a:extLst>
          </p:cNvPr>
          <p:cNvSpPr/>
          <p:nvPr/>
        </p:nvSpPr>
        <p:spPr>
          <a:xfrm>
            <a:off x="334424" y="3848503"/>
            <a:ext cx="11047690" cy="8897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F3FE68D-7876-E746-9D5E-56D578F5E8A1}"/>
              </a:ext>
            </a:extLst>
          </p:cNvPr>
          <p:cNvSpPr/>
          <p:nvPr/>
        </p:nvSpPr>
        <p:spPr>
          <a:xfrm>
            <a:off x="11606233" y="6789157"/>
            <a:ext cx="585767" cy="73198"/>
          </a:xfrm>
          <a:prstGeom prst="rect">
            <a:avLst/>
          </a:prstGeom>
          <a:solidFill>
            <a:srgbClr val="909B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Shape 88"/>
          <p:cNvSpPr/>
          <p:nvPr/>
        </p:nvSpPr>
        <p:spPr>
          <a:xfrm rot="5400000">
            <a:off x="11874849" y="2256798"/>
            <a:ext cx="22794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endParaRPr lang="ru-RU" sz="12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80176" y="5331997"/>
            <a:ext cx="5075183" cy="1311476"/>
          </a:xfrm>
        </p:spPr>
        <p:txBody>
          <a:bodyPr/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Иванова Виктория Валентиновна,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директор МБОУ «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Икшурминская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школа»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9047961" y="5908897"/>
            <a:ext cx="3181060" cy="1128394"/>
            <a:chOff x="9047961" y="5908897"/>
            <a:chExt cx="3181060" cy="112839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961" y="5908897"/>
              <a:ext cx="878368" cy="112839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850139" y="6003704"/>
              <a:ext cx="2378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ОТДЕЛ ОБРАЗОВАНИЯ</a:t>
              </a:r>
            </a:p>
            <a:p>
              <a:r>
                <a:rPr lang="ru-RU" sz="1100" dirty="0" smtClean="0"/>
                <a:t>АДМИНИСТРАЦИИ ПИРОВСКОГО МУНИЦИПАЛЬНОГО ОКРУГА</a:t>
              </a:r>
              <a:endParaRPr lang="ru-RU" sz="1100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9904966" y="5987735"/>
              <a:ext cx="20366" cy="796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363638" y="138023"/>
            <a:ext cx="707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 «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Икшурминская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средняя школа»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281401" y="5999268"/>
            <a:ext cx="2766560" cy="826488"/>
            <a:chOff x="6281401" y="5999268"/>
            <a:chExt cx="2766560" cy="82648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0" t="19200" r="16435" b="13778"/>
            <a:stretch/>
          </p:blipFill>
          <p:spPr>
            <a:xfrm>
              <a:off x="6281401" y="6003704"/>
              <a:ext cx="671597" cy="82205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980794" y="6006329"/>
              <a:ext cx="2067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ПИРОВСКИЙ МУНИЦИПАЛЬНЫЙ ОКРУГ</a:t>
              </a:r>
              <a:endParaRPr lang="ru-RU" sz="1200" dirty="0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8299" y="5999268"/>
              <a:ext cx="30483" cy="804742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508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42768" y="2743201"/>
            <a:ext cx="10849232" cy="2120374"/>
          </a:xfrm>
        </p:spPr>
        <p:txBody>
          <a:bodyPr>
            <a:normAutofit/>
          </a:bodyPr>
          <a:lstStyle/>
          <a:p>
            <a:r>
              <a:rPr lang="ru-RU" sz="6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r>
              <a:rPr lang="ru-RU" sz="6700" b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7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3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202" y="762625"/>
            <a:ext cx="10515600" cy="57016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САМОДИАГНОСТИКИ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1465"/>
              </p:ext>
            </p:extLst>
          </p:nvPr>
        </p:nvGraphicFramePr>
        <p:xfrm>
          <a:off x="1670491" y="1554228"/>
          <a:ext cx="9142510" cy="480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255">
                  <a:extLst>
                    <a:ext uri="{9D8B030D-6E8A-4147-A177-3AD203B41FA5}">
                      <a16:colId xmlns:a16="http://schemas.microsoft.com/office/drawing/2014/main" xmlns="" val="1325181137"/>
                    </a:ext>
                  </a:extLst>
                </a:gridCol>
                <a:gridCol w="4571255">
                  <a:extLst>
                    <a:ext uri="{9D8B030D-6E8A-4147-A177-3AD203B41FA5}">
                      <a16:colId xmlns:a16="http://schemas.microsoft.com/office/drawing/2014/main" xmlns="" val="951612948"/>
                    </a:ext>
                  </a:extLst>
                </a:gridCol>
              </a:tblGrid>
              <a:tr h="653211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Магистральное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/ уровень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7402702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/53 -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33773788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/22 -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28403152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Творчество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/30 - 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31212814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/20 - 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30919961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14- 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2127274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Школьная команда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/32 -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4652787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17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49773380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климат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19 средний уровень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6593266"/>
                  </a:ext>
                </a:extLst>
              </a:tr>
              <a:tr h="460997"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 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СРЕДНИЙ УРОВЕНЬ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6825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5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28017" y="894935"/>
            <a:ext cx="11217237" cy="1500187"/>
          </a:xfrm>
        </p:spPr>
        <p:txBody>
          <a:bodyPr>
            <a:noAutofit/>
          </a:bodyPr>
          <a:lstStyle/>
          <a:p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личности, создание условий для самоопределения и социализации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их подвигам, бережного отношения к культурному наследию многонационального народа РФ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ВР: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усвоение обучающимися знаний норм, духовно-нравственных ценностей,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традиций, которые выработало российское общество (социально значимых знаний);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и развитие личностных отношений к этим нормам, ценностям, традициям (их освоение, принятие);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приобретение соответствующего этим нормам, ценностям, традициям социокультурного опыта поведения, общения, межличностных социальных отношений, применения полученных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знаний.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4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28017" y="894935"/>
            <a:ext cx="11217237" cy="150018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 «ВОСПИТАНИЕ»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533818"/>
              </p:ext>
            </p:extLst>
          </p:nvPr>
        </p:nvGraphicFramePr>
        <p:xfrm>
          <a:off x="377504" y="2395122"/>
          <a:ext cx="11241248" cy="22580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41680">
                  <a:extLst>
                    <a:ext uri="{9D8B030D-6E8A-4147-A177-3AD203B41FA5}">
                      <a16:colId xmlns:a16="http://schemas.microsoft.com/office/drawing/2014/main" xmlns="" val="594915620"/>
                    </a:ext>
                  </a:extLst>
                </a:gridCol>
                <a:gridCol w="2445376">
                  <a:extLst>
                    <a:ext uri="{9D8B030D-6E8A-4147-A177-3AD203B41FA5}">
                      <a16:colId xmlns:a16="http://schemas.microsoft.com/office/drawing/2014/main" xmlns="" val="1121322884"/>
                    </a:ext>
                  </a:extLst>
                </a:gridCol>
                <a:gridCol w="3954192">
                  <a:extLst>
                    <a:ext uri="{9D8B030D-6E8A-4147-A177-3AD203B41FA5}">
                      <a16:colId xmlns:a16="http://schemas.microsoft.com/office/drawing/2014/main" xmlns="" val="414589126"/>
                    </a:ext>
                  </a:extLst>
                </a:gridCol>
              </a:tblGrid>
              <a:tr h="1267427">
                <a:tc>
                  <a:txBody>
                    <a:bodyPr/>
                    <a:lstStyle/>
                    <a:p>
                      <a:pPr marL="35369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369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369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165" marR="1771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165" marR="1771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165" marR="1771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marR="882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 marR="882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 marR="882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  <a:p>
                      <a:pPr marL="90170" marR="882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spc="-1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 marR="882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endParaRPr lang="ru-RU" sz="4000" spc="-1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170" marR="882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ru-RU" sz="4000" spc="-1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955322"/>
                  </a:ext>
                </a:extLst>
              </a:tr>
              <a:tr h="919850"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4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4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</a:t>
                      </a:r>
                      <a:endParaRPr lang="ru-RU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marR="1733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4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800" marR="1733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177800" marR="1733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из</a:t>
                      </a:r>
                    </a:p>
                    <a:p>
                      <a:pPr marL="177800" marR="1733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177800" marR="1733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4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7800" marR="1733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9535" marR="8826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4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9535" marR="8826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endParaRPr lang="ru-RU" sz="4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9535" marR="8826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</a:t>
                      </a:r>
                      <a:endParaRPr lang="ru-RU" sz="4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9792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3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2187" y="1859180"/>
            <a:ext cx="11867625" cy="5372129"/>
          </a:xfrm>
        </p:spPr>
        <p:txBody>
          <a:bodyPr>
            <a:normAutofit fontScale="32500" lnSpcReduction="20000"/>
          </a:bodyPr>
          <a:lstStyle/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государственных символов при обучении и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воспитании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рабочей программы воспитания, в том числе для обучающихся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с ОВЗ-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календарного плана воспитательной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Совета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родителей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советника директора по воспитанию и взаимодействию с детскими общественными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объединениями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образовательной организации и родителей в процессе реализации рабочей программы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воспитания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школьной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символики - </a:t>
            </a:r>
            <a:r>
              <a:rPr lang="ru-RU" sz="4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  <a:endParaRPr lang="ru-RU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 краеведения и школьного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туризма - </a:t>
            </a:r>
            <a:r>
              <a:rPr lang="ru-RU" sz="4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  <a:endParaRPr lang="ru-RU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летних тематических смен в школьном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лагере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Совета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первичного отделения РДДМ Движение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первых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центра детских инициатив, пространства ученического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самоуправления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Участие в реализации проекта Орлята России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представительств детских и молодежных общественных объединений (</a:t>
            </a:r>
            <a:r>
              <a:rPr lang="ru-RU" sz="4600" dirty="0" err="1">
                <a:latin typeface="Arial" panose="020B0604020202020204" pitchFamily="34" charset="0"/>
                <a:cs typeface="Arial" panose="020B0604020202020204" pitchFamily="34" charset="0"/>
              </a:rPr>
              <a:t>Юнармия</a:t>
            </a:r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, Большая перемена и др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.)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Участие обучающихся в волонтерском движении (при реализации основного общего и (или) среднего общего образования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)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школьных военно-патриотических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клубов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625"/>
            <a:ext cx="10515600" cy="759000"/>
          </a:xfrm>
        </p:spPr>
        <p:txBody>
          <a:bodyPr/>
          <a:lstStyle/>
          <a:p>
            <a:r>
              <a:rPr lang="ru-RU" dirty="0" smtClean="0"/>
              <a:t>КРИТЕРИИ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81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04" y="535459"/>
            <a:ext cx="3357274" cy="4476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21" y="1334529"/>
            <a:ext cx="6650681" cy="49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1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57" y="241729"/>
            <a:ext cx="5490915" cy="2410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89" y="1705233"/>
            <a:ext cx="5660309" cy="3183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9" y="3054178"/>
            <a:ext cx="4928943" cy="366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9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1" y="609599"/>
            <a:ext cx="2927069" cy="4856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1" y="424247"/>
            <a:ext cx="3484605" cy="2613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87" y="3350739"/>
            <a:ext cx="4431957" cy="3323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4549" y="1909117"/>
            <a:ext cx="2883243" cy="28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2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2187" y="1859180"/>
            <a:ext cx="11867625" cy="5372129"/>
          </a:xfrm>
        </p:spPr>
        <p:txBody>
          <a:bodyPr>
            <a:normAutofit fontScale="32500" lnSpcReduction="20000"/>
          </a:bodyPr>
          <a:lstStyle/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 государственных символов при обучении и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воспитании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рабочей программы воспитания, в том числе для обучающихся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с ОВЗ-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календарного плана воспитательной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Совета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родителей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советника директора по воспитанию и взаимодействию с детскими общественными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объединениями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образовательной организации и родителей в процессе реализации рабочей программы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воспитания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школьной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символики - </a:t>
            </a:r>
            <a:r>
              <a:rPr lang="ru-RU" sz="4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  <a:endParaRPr lang="ru-RU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 краеведения и школьного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туризма - </a:t>
            </a:r>
            <a:r>
              <a:rPr lang="ru-RU" sz="4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  <a:endParaRPr lang="ru-RU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летних тематических смен в школьном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лагере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Функционирование Совета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первичного отделения РДДМ Движение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первых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центра детских инициатив, пространства ученического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самоуправления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Участие в реализации проекта Орлята России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представительств детских и молодежных общественных объединений (</a:t>
            </a:r>
            <a:r>
              <a:rPr lang="ru-RU" sz="4600" dirty="0" err="1">
                <a:latin typeface="Arial" panose="020B0604020202020204" pitchFamily="34" charset="0"/>
                <a:cs typeface="Arial" panose="020B0604020202020204" pitchFamily="34" charset="0"/>
              </a:rPr>
              <a:t>Юнармия</a:t>
            </a:r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, Большая перемена и др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.)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Участие обучающихся в волонтерском движении (при реализации основного общего и (или) среднего общего образования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)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600" dirty="0">
                <a:latin typeface="Arial" panose="020B0604020202020204" pitchFamily="34" charset="0"/>
                <a:cs typeface="Arial" panose="020B0604020202020204" pitchFamily="34" charset="0"/>
              </a:rPr>
              <a:t>Наличие школьных военно-патриотических </a:t>
            </a:r>
            <a:r>
              <a:rPr lang="ru-RU" sz="4600" dirty="0" smtClean="0">
                <a:latin typeface="Arial" panose="020B0604020202020204" pitchFamily="34" charset="0"/>
                <a:cs typeface="Arial" panose="020B0604020202020204" pitchFamily="34" charset="0"/>
              </a:rPr>
              <a:t>клубов - ДА</a:t>
            </a:r>
            <a:endParaRPr lang="ru-RU" sz="4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0"/>
            <a:ext cx="4023360" cy="762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625"/>
            <a:ext cx="10515600" cy="759000"/>
          </a:xfrm>
        </p:spPr>
        <p:txBody>
          <a:bodyPr/>
          <a:lstStyle/>
          <a:p>
            <a:r>
              <a:rPr lang="ru-RU" dirty="0" smtClean="0"/>
              <a:t>КРИТЕРИИ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96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0AB10077A724C839E4986156325CC" ma:contentTypeVersion="17" ma:contentTypeDescription="Create a new document." ma:contentTypeScope="" ma:versionID="1de3df42ae0ee3a745416261f44d8f55">
  <xsd:schema xmlns:xsd="http://www.w3.org/2001/XMLSchema" xmlns:xs="http://www.w3.org/2001/XMLSchema" xmlns:p="http://schemas.microsoft.com/office/2006/metadata/properties" xmlns:ns3="f292e62f-e7af-4f2d-abe7-fcfc6bfeaf98" xmlns:ns4="2cd90d2f-c2fa-46b6-ac30-6e67ba23606c" targetNamespace="http://schemas.microsoft.com/office/2006/metadata/properties" ma:root="true" ma:fieldsID="86478132a2c51aca41e3630d4b437d77" ns3:_="" ns4:_="">
    <xsd:import namespace="f292e62f-e7af-4f2d-abe7-fcfc6bfeaf98"/>
    <xsd:import namespace="2cd90d2f-c2fa-46b6-ac30-6e67ba2360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92e62f-e7af-4f2d-abe7-fcfc6bfeaf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d90d2f-c2fa-46b6-ac30-6e67ba2360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755615-7201-4F9D-A9C9-DFC643B3C7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92e62f-e7af-4f2d-abe7-fcfc6bfeaf98"/>
    <ds:schemaRef ds:uri="2cd90d2f-c2fa-46b6-ac30-6e67ba2360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807612-6356-4E4B-8C94-7BD27A16D1B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cd90d2f-c2fa-46b6-ac30-6e67ba23606c"/>
    <ds:schemaRef ds:uri="f292e62f-e7af-4f2d-abe7-fcfc6bfeaf9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41030FE-A2B9-4DAF-81E6-D8C49E11E5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580</Words>
  <Application>Microsoft Office PowerPoint</Application>
  <PresentationFormat>Широкоэкранный</PresentationFormat>
  <Paragraphs>119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Реализация показателей магистрального направления «Воспитание» проекта «Школа Минпросвещения России»</vt:lpstr>
      <vt:lpstr>РЕЗУЛЬТАТЫ САМОДИАГНОСТИКИ</vt:lpstr>
      <vt:lpstr>Презентация PowerPoint</vt:lpstr>
      <vt:lpstr>Презентация PowerPoint</vt:lpstr>
      <vt:lpstr>КРИТЕРИИ </vt:lpstr>
      <vt:lpstr>Презентация PowerPoint</vt:lpstr>
      <vt:lpstr>Презентация PowerPoint</vt:lpstr>
      <vt:lpstr>Презентация PowerPoint</vt:lpstr>
      <vt:lpstr>КРИТЕРИИ </vt:lpstr>
      <vt:lpstr>Спасибо за внимание!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Вопросы для работы групп</dc:title>
  <dc:creator>Андреева Светлана Юрьевна</dc:creator>
  <cp:lastModifiedBy>Пользователь Windows</cp:lastModifiedBy>
  <cp:revision>130</cp:revision>
  <cp:lastPrinted>2024-02-27T09:06:20Z</cp:lastPrinted>
  <dcterms:created xsi:type="dcterms:W3CDTF">2024-01-31T04:29:48Z</dcterms:created>
  <dcterms:modified xsi:type="dcterms:W3CDTF">2024-04-25T03:16:32Z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0x010100C130AB10077A724C839E4986156325CC</vt:lpwstr>
  </property>
</Properties>
</file>