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0"/>
  </p:notesMasterIdLst>
  <p:sldIdLst>
    <p:sldId id="868" r:id="rId5"/>
    <p:sldId id="883" r:id="rId6"/>
    <p:sldId id="910" r:id="rId7"/>
    <p:sldId id="916" r:id="rId8"/>
    <p:sldId id="918" r:id="rId9"/>
  </p:sldIdLst>
  <p:sldSz cx="12192000" cy="6858000"/>
  <p:notesSz cx="6888163" cy="100203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 showGuides="1">
      <p:cViewPr varScale="1">
        <p:scale>
          <a:sx n="74" d="100"/>
          <a:sy n="74" d="100"/>
        </p:scale>
        <p:origin x="576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84870" cy="502755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901699" y="0"/>
            <a:ext cx="2984870" cy="502755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r">
              <a:defRPr sz="1200"/>
            </a:lvl1pPr>
          </a:lstStyle>
          <a:p>
            <a:fld id="{759F5ACB-277B-400E-9CA9-34F1BE2D9438}" type="datetimeFigureOut">
              <a:rPr lang="ru-RU" smtClean="0"/>
              <a:t>23.04.2024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38150" y="1252538"/>
            <a:ext cx="6011863" cy="3381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46" tIns="46223" rIns="92446" bIns="46223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8817" y="4822269"/>
            <a:ext cx="5510530" cy="3945493"/>
          </a:xfrm>
          <a:prstGeom prst="rect">
            <a:avLst/>
          </a:prstGeom>
        </p:spPr>
        <p:txBody>
          <a:bodyPr vert="horz" lIns="92446" tIns="46223" rIns="92446" bIns="46223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9517547"/>
            <a:ext cx="2984870" cy="502754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901699" y="9517547"/>
            <a:ext cx="2984870" cy="502754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r">
              <a:defRPr sz="1200"/>
            </a:lvl1pPr>
          </a:lstStyle>
          <a:p>
            <a:fld id="{9CF3A517-5550-4900-BF6A-3B03E0C05C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539077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Google Shape;120;g4dfce81f19_0_45:notes">
            <a:extLst>
              <a:ext uri="{FF2B5EF4-FFF2-40B4-BE49-F238E27FC236}">
                <a16:creationId xmlns:a16="http://schemas.microsoft.com/office/drawing/2014/main" xmlns="" id="{A260317E-2AC1-488E-AC9A-FCC83DB109D8}"/>
              </a:ext>
            </a:extLst>
          </p:cNvPr>
          <p:cNvSpPr>
            <a:spLocks noGrp="1" noRot="1" noChangeAspect="1" noTextEdit="1"/>
          </p:cNvSpPr>
          <p:nvPr>
            <p:ph type="sldImg" idx="2"/>
          </p:nvPr>
        </p:nvSpPr>
        <p:spPr>
          <a:noFill/>
          <a:ln>
            <a:headEnd/>
            <a:tailEnd/>
          </a:ln>
        </p:spPr>
      </p:sp>
      <p:sp>
        <p:nvSpPr>
          <p:cNvPr id="17411" name="Google Shape;121;g4dfce81f19_0_45:notes">
            <a:extLst>
              <a:ext uri="{FF2B5EF4-FFF2-40B4-BE49-F238E27FC236}">
                <a16:creationId xmlns:a16="http://schemas.microsoft.com/office/drawing/2014/main" xmlns="" id="{41F2ECC8-E166-4AB7-9B4B-794B18B385A9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SzPts val="1100"/>
            </a:pPr>
            <a:endParaRPr lang="ru-RU" altLang="ru-RU" sz="11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94883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03188" y="750888"/>
            <a:ext cx="6681787" cy="37592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defTabSz="924458">
              <a:defRPr/>
            </a:pPr>
            <a:fld id="{51A4585F-ED12-49E8-9177-E7D5D418FB26}" type="slidenum">
              <a:rPr lang="ru-RU">
                <a:solidFill>
                  <a:prstClr val="black"/>
                </a:solidFill>
                <a:latin typeface="Calibri"/>
                <a:cs typeface="Arial"/>
                <a:sym typeface="Arial"/>
              </a:rPr>
              <a:pPr defTabSz="924458">
                <a:defRPr/>
              </a:pPr>
              <a:t>2</a:t>
            </a:fld>
            <a:endParaRPr lang="ru-RU">
              <a:solidFill>
                <a:prstClr val="black"/>
              </a:solidFill>
              <a:latin typeface="Calibri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2053121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hyperlink" Target="https://presentation-creation.ru/" TargetMode="External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50F12926-082F-45BB-8B53-DCD2D4A02E5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xmlns="" id="{5F8DF69E-9E2E-416F-B5F3-AFDB27AD218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4FB513A1-9F45-41FA-9862-52DC82D0A1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87963-216B-479B-97D2-28DB6A036A3C}" type="datetimeFigureOut">
              <a:rPr lang="ru-RU" smtClean="0"/>
              <a:t>23.04.2024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117B718F-FF24-489D-A4FE-47B61711B5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C893FEC6-E33D-46EC-8406-D6E003977C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4456A-2C67-4DC9-8A95-8A2CFEFF05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96942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102209D6-57C0-4192-AEAF-A509DC8B78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xmlns="" id="{874794BC-06E9-4FB4-98F9-A509D047955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8BEBEE37-97AF-44C7-9966-FA715F8302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87963-216B-479B-97D2-28DB6A036A3C}" type="datetimeFigureOut">
              <a:rPr lang="ru-RU" smtClean="0"/>
              <a:t>23.04.2024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A3FB00BE-CF61-484B-BEEF-1E320E1ECD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55291C05-14F6-44B2-99DF-D1F04972A4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4456A-2C67-4DC9-8A95-8A2CFEFF05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592780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xmlns="" id="{C83A005F-C2C9-4031-83C5-56A1B67EAAE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xmlns="" id="{514A8524-40EE-43B7-8BB1-557774DE378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78BE2F19-9992-4115-B903-1ED985C0DE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87963-216B-479B-97D2-28DB6A036A3C}" type="datetimeFigureOut">
              <a:rPr lang="ru-RU" smtClean="0"/>
              <a:t>23.04.2024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A8A87333-3A66-4D19-BF7A-EE659E6C3D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4A4C4E76-EF7B-427E-9753-5B82F7233C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4456A-2C67-4DC9-8A95-8A2CFEFF05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6158352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pening slide">
  <p:cSld name="Opening slid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oogle Shape;9;p2"/>
          <p:cNvSpPr txBox="1">
            <a:spLocks noGrp="1"/>
          </p:cNvSpPr>
          <p:nvPr>
            <p:ph type="ctrTitle"/>
          </p:nvPr>
        </p:nvSpPr>
        <p:spPr>
          <a:xfrm>
            <a:off x="1386100" y="2268300"/>
            <a:ext cx="6123200" cy="2376400"/>
          </a:xfrm>
          <a:prstGeom prst="rect">
            <a:avLst/>
          </a:prstGeom>
        </p:spPr>
        <p:txBody>
          <a:bodyPr spcFirstLastPara="1" anchor="b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4800"/>
              <a:buNone/>
              <a:defRPr sz="6400">
                <a:solidFill>
                  <a:srgbClr val="434343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4800"/>
              <a:buNone/>
              <a:defRPr sz="6400">
                <a:solidFill>
                  <a:srgbClr val="434343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4800"/>
              <a:buNone/>
              <a:defRPr sz="6400">
                <a:solidFill>
                  <a:srgbClr val="434343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4800"/>
              <a:buNone/>
              <a:defRPr sz="6400">
                <a:solidFill>
                  <a:srgbClr val="434343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4800"/>
              <a:buNone/>
              <a:defRPr sz="6400">
                <a:solidFill>
                  <a:srgbClr val="434343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4800"/>
              <a:buNone/>
              <a:defRPr sz="6400">
                <a:solidFill>
                  <a:srgbClr val="434343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4800"/>
              <a:buNone/>
              <a:defRPr sz="6400">
                <a:solidFill>
                  <a:srgbClr val="434343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4800"/>
              <a:buNone/>
              <a:defRPr sz="6400">
                <a:solidFill>
                  <a:srgbClr val="434343"/>
                </a:solidFill>
              </a:defRPr>
            </a:lvl9pPr>
          </a:lstStyle>
          <a:p>
            <a:endParaRPr/>
          </a:p>
        </p:txBody>
      </p:sp>
      <p:sp>
        <p:nvSpPr>
          <p:cNvPr id="10" name="Google Shape;10;p2"/>
          <p:cNvSpPr txBox="1">
            <a:spLocks noGrp="1"/>
          </p:cNvSpPr>
          <p:nvPr>
            <p:ph type="subTitle" idx="1"/>
          </p:nvPr>
        </p:nvSpPr>
        <p:spPr>
          <a:xfrm>
            <a:off x="1386100" y="4275200"/>
            <a:ext cx="3202800" cy="956000"/>
          </a:xfrm>
          <a:prstGeom prst="rect">
            <a:avLst/>
          </a:prstGeom>
        </p:spPr>
        <p:txBody>
          <a:bodyPr spcFirstLastPara="1" anchor="b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None/>
              <a:defRPr>
                <a:solidFill>
                  <a:srgbClr val="000000"/>
                </a:solidFill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800"/>
              <a:buNone/>
              <a:defRPr sz="3733">
                <a:solidFill>
                  <a:srgbClr val="434343"/>
                </a:solidFill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800"/>
              <a:buNone/>
              <a:defRPr sz="3733">
                <a:solidFill>
                  <a:srgbClr val="434343"/>
                </a:solidFill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800"/>
              <a:buNone/>
              <a:defRPr sz="3733">
                <a:solidFill>
                  <a:srgbClr val="434343"/>
                </a:solidFill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800"/>
              <a:buNone/>
              <a:defRPr sz="3733">
                <a:solidFill>
                  <a:srgbClr val="434343"/>
                </a:solidFill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800"/>
              <a:buNone/>
              <a:defRPr sz="3733">
                <a:solidFill>
                  <a:srgbClr val="434343"/>
                </a:solidFill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800"/>
              <a:buNone/>
              <a:defRPr sz="3733">
                <a:solidFill>
                  <a:srgbClr val="434343"/>
                </a:solidFill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800"/>
              <a:buNone/>
              <a:defRPr sz="3733">
                <a:solidFill>
                  <a:srgbClr val="434343"/>
                </a:solidFill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800"/>
              <a:buNone/>
              <a:defRPr sz="3733">
                <a:solidFill>
                  <a:srgbClr val="434343"/>
                </a:solidFill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18548687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A31F919D-1603-4E3D-95FD-FB1F4E0554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1BC8CEC0-0D0B-453B-8963-A2AED8FB3E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271000" y="6356350"/>
            <a:ext cx="7650000" cy="365126"/>
          </a:xfrm>
        </p:spPr>
        <p:txBody>
          <a:bodyPr/>
          <a:lstStyle/>
          <a:p>
            <a:r>
              <a:rPr lang="ru-RU" dirty="0"/>
              <a:t>Шаблоны презентаций с сайта </a:t>
            </a:r>
            <a:r>
              <a:rPr lang="en-US" dirty="0">
                <a:hlinkClick r:id="rId2"/>
              </a:rPr>
              <a:t>presentation-creation.ru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996219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F2E6EE85-AE4E-434D-ABA3-89C9A426A0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B8CFA13A-D776-4238-8C67-29BB06A8D0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86BA1FBE-5BE4-47E8-BAC6-EA1F6C75E6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87963-216B-479B-97D2-28DB6A036A3C}" type="datetimeFigureOut">
              <a:rPr lang="ru-RU" smtClean="0"/>
              <a:t>23.04.2024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F1737F75-34AD-4B93-BBC7-A08AF3294E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919F3782-AE46-4036-8782-83730B56C9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4456A-2C67-4DC9-8A95-8A2CFEFF05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72740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694E0B74-1C93-48D1-9E04-F3FA532749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1C0B472F-3449-489C-A26E-0DBB31D07E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ED74457B-2B51-410E-A405-F745D0BCF5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87963-216B-479B-97D2-28DB6A036A3C}" type="datetimeFigureOut">
              <a:rPr lang="ru-RU" smtClean="0"/>
              <a:t>23.04.2024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DE7400D3-AB3C-4FBB-B943-6A4468F469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5CFAA31B-5E18-4658-8B36-992E1259DC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4456A-2C67-4DC9-8A95-8A2CFEFF05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392308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BBE0658C-A937-4DF4-BE2D-9E45D4792D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516E2306-533B-4C6E-8710-333B27CB843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57701D43-4145-4E8A-A89A-EB28A42E2AB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2A41CCA2-07A3-4DBA-A124-E044A85FB3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87963-216B-479B-97D2-28DB6A036A3C}" type="datetimeFigureOut">
              <a:rPr lang="ru-RU" smtClean="0"/>
              <a:t>23.04.2024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C680AF79-03F8-43EE-8E8E-A05D6E7720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01657E6B-1206-430E-97ED-F9F341AB12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4456A-2C67-4DC9-8A95-8A2CFEFF05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44943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0AE55F4A-54E1-4F02-AAD7-5AA1D325AE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ABF0B33F-C550-4F29-B7C2-03C6B25632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641387D5-405D-4EFB-8FB7-AEBBB4389FF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xmlns="" id="{377F2059-13DE-460D-B4CA-AE767134C83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xmlns="" id="{32AFCC15-D9B1-40F7-943A-11D5A7456CF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xmlns="" id="{C0438063-2A05-4E12-88E0-BF2B3F2353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87963-216B-479B-97D2-28DB6A036A3C}" type="datetimeFigureOut">
              <a:rPr lang="ru-RU" smtClean="0"/>
              <a:t>23.04.2024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xmlns="" id="{5B5F6853-9AD7-49E5-B0DB-5A6DE5DB34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xmlns="" id="{17AD96D8-618A-4AF4-85B4-995953C973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4456A-2C67-4DC9-8A95-8A2CFEFF05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439934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158F61A4-4353-4FFA-A120-FD1B296A2D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xmlns="" id="{BD7BDCEE-E1DD-4B3C-B2E4-1FCCFB4B3A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87963-216B-479B-97D2-28DB6A036A3C}" type="datetimeFigureOut">
              <a:rPr lang="ru-RU" smtClean="0"/>
              <a:t>23.04.2024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xmlns="" id="{37D86783-C54B-4B5C-AA21-90D5FF9CC8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xmlns="" id="{D383DF1B-95E6-4473-9EAC-F9A3C49478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4456A-2C67-4DC9-8A95-8A2CFEFF05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15263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xmlns="" id="{6B914979-BF52-4EC0-8DFF-5EE5C047E0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87963-216B-479B-97D2-28DB6A036A3C}" type="datetimeFigureOut">
              <a:rPr lang="ru-RU" smtClean="0"/>
              <a:t>23.04.2024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xmlns="" id="{461C649F-02DA-4CF1-AD88-EB077E1609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xmlns="" id="{E7DC2829-0FDF-4CEE-AA84-D17E28C8A0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4456A-2C67-4DC9-8A95-8A2CFEFF05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765666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CE2C4A87-C870-4399-ACCD-6A780362D8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ED165652-AEA8-4536-8140-2DA3DC9915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B6952051-2700-4A11-960A-E8CA7B4E14E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EF865DE3-2F1E-4ECD-AAE2-2940E49CDF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87963-216B-479B-97D2-28DB6A036A3C}" type="datetimeFigureOut">
              <a:rPr lang="ru-RU" smtClean="0"/>
              <a:t>23.04.2024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944DC076-1EE8-4731-BBF9-81BCD8FCB7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EA816FA9-DE06-4C2C-8F84-59565704B4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4456A-2C67-4DC9-8A95-8A2CFEFF05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216423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28219F6D-4BCC-4646-AE0D-124778E98D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xmlns="" id="{927C19B6-2B81-4811-B570-3844536A290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1E29E42C-78CD-497D-83C9-BEB7F9CFE4F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8C7812EF-3CBE-40FC-A88B-9B108294C4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87963-216B-479B-97D2-28DB6A036A3C}" type="datetimeFigureOut">
              <a:rPr lang="ru-RU" smtClean="0"/>
              <a:t>23.04.2024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6CEB45C2-9A64-4C78-9D63-F7B4B36481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3A8A48E1-A7A7-4279-A7BD-5EFC086F05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4456A-2C67-4DC9-8A95-8A2CFEFF05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17850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5">
            <a:alphaModFix amt="19000"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A5575D51-CF54-4B71-8AFA-8A34078959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57B52C3A-3448-4055-84ED-0D582BC6A9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364DDA5E-5F7B-43A8-9CBC-032886FBAF9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87963-216B-479B-97D2-28DB6A036A3C}" type="datetimeFigureOut">
              <a:rPr lang="ru-RU" smtClean="0"/>
              <a:t>23.04.2024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70E270C2-9836-46C1-B097-C4D1DF1A640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7E5F5C4F-2631-4504-99CC-43A82FC3CE7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74456A-2C67-4DC9-8A95-8A2CFEFF05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81017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86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9" name="Google Shape;126;p24">
            <a:extLst>
              <a:ext uri="{FF2B5EF4-FFF2-40B4-BE49-F238E27FC236}">
                <a16:creationId xmlns:a16="http://schemas.microsoft.com/office/drawing/2014/main" xmlns="" id="{B5EBBCD3-CEA2-47EB-8FEC-ADFAC6188C16}"/>
              </a:ext>
            </a:extLst>
          </p:cNvPr>
          <p:cNvSpPr txBox="1">
            <a:spLocks noGrp="1" noChangeArrowheads="1"/>
          </p:cNvSpPr>
          <p:nvPr>
            <p:ph type="ctrTitle"/>
          </p:nvPr>
        </p:nvSpPr>
        <p:spPr>
          <a:xfrm>
            <a:off x="350705" y="1966823"/>
            <a:ext cx="10688875" cy="1126264"/>
          </a:xfrm>
        </p:spPr>
        <p:txBody>
          <a:bodyPr anchor="t"/>
          <a:lstStyle/>
          <a:p>
            <a:pPr algn="ctr">
              <a:spcBef>
                <a:spcPct val="0"/>
              </a:spcBef>
              <a:spcAft>
                <a:spcPts val="3000"/>
              </a:spcAft>
              <a:buClr>
                <a:srgbClr val="434343"/>
              </a:buClr>
            </a:pPr>
            <a:r>
              <a:rPr lang="ru-RU" sz="36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Название практики </a:t>
            </a:r>
            <a:br>
              <a:rPr lang="ru-RU" sz="36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36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«Мастер-класс «Узелки на память»</a:t>
            </a:r>
            <a:endParaRPr lang="ru-RU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5" name="Прямая соединительная линия 4">
            <a:extLst>
              <a:ext uri="{FF2B5EF4-FFF2-40B4-BE49-F238E27FC236}">
                <a16:creationId xmlns:a16="http://schemas.microsoft.com/office/drawing/2014/main" xmlns="" id="{F28D803E-E8B4-CA44-A783-E8F57A0C30C2}"/>
              </a:ext>
            </a:extLst>
          </p:cNvPr>
          <p:cNvCxnSpPr>
            <a:cxnSpLocks/>
          </p:cNvCxnSpPr>
          <p:nvPr/>
        </p:nvCxnSpPr>
        <p:spPr>
          <a:xfrm>
            <a:off x="562991" y="3414549"/>
            <a:ext cx="9885553" cy="0"/>
          </a:xfrm>
          <a:prstGeom prst="line">
            <a:avLst/>
          </a:prstGeom>
          <a:ln w="19050">
            <a:solidFill>
              <a:srgbClr val="D10028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xmlns="" id="{CAD14170-E147-A948-B2F6-215206C915CF}"/>
              </a:ext>
            </a:extLst>
          </p:cNvPr>
          <p:cNvSpPr/>
          <p:nvPr/>
        </p:nvSpPr>
        <p:spPr>
          <a:xfrm>
            <a:off x="334424" y="3848503"/>
            <a:ext cx="11047690" cy="889738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endParaRPr lang="ru-RU" sz="2400" b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Прямоугольник 14">
            <a:extLst>
              <a:ext uri="{FF2B5EF4-FFF2-40B4-BE49-F238E27FC236}">
                <a16:creationId xmlns:a16="http://schemas.microsoft.com/office/drawing/2014/main" xmlns="" id="{BF3FE68D-7876-E746-9D5E-56D578F5E8A1}"/>
              </a:ext>
            </a:extLst>
          </p:cNvPr>
          <p:cNvSpPr/>
          <p:nvPr/>
        </p:nvSpPr>
        <p:spPr>
          <a:xfrm>
            <a:off x="11606233" y="6789157"/>
            <a:ext cx="585767" cy="73198"/>
          </a:xfrm>
          <a:prstGeom prst="rect">
            <a:avLst/>
          </a:prstGeom>
          <a:solidFill>
            <a:srgbClr val="909BA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Shape 88"/>
          <p:cNvSpPr/>
          <p:nvPr/>
        </p:nvSpPr>
        <p:spPr>
          <a:xfrm rot="5400000">
            <a:off x="11874849" y="2256798"/>
            <a:ext cx="227948" cy="27699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ru-RU" sz="1200" dirty="0" smtClean="0">
                <a:solidFill>
                  <a:schemeClr val="bg1"/>
                </a:solidFill>
                <a:latin typeface="Arial"/>
                <a:ea typeface="Arial"/>
                <a:cs typeface="Arial"/>
              </a:rPr>
              <a:t> </a:t>
            </a:r>
            <a:endParaRPr lang="ru-RU" sz="1200" dirty="0">
              <a:solidFill>
                <a:schemeClr val="bg1"/>
              </a:solidFill>
              <a:latin typeface="Arial"/>
              <a:ea typeface="Arial"/>
              <a:cs typeface="Arial"/>
            </a:endParaRPr>
          </a:p>
        </p:txBody>
      </p:sp>
      <p:sp>
        <p:nvSpPr>
          <p:cNvPr id="2" name="Подзаголовок 1"/>
          <p:cNvSpPr>
            <a:spLocks noGrp="1"/>
          </p:cNvSpPr>
          <p:nvPr>
            <p:ph type="subTitle" idx="1"/>
          </p:nvPr>
        </p:nvSpPr>
        <p:spPr>
          <a:xfrm>
            <a:off x="515720" y="3702812"/>
            <a:ext cx="9964214" cy="1311476"/>
          </a:xfrm>
        </p:spPr>
        <p:txBody>
          <a:bodyPr/>
          <a:lstStyle/>
          <a:p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Кузьмина Оксана Валерьевна, учитель 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обществознания</a:t>
            </a:r>
          </a:p>
          <a:p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МБОУ «</a:t>
            </a:r>
            <a:r>
              <a:rPr lang="ru-RU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Пировская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средняя школа»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6" name="Группа 15"/>
          <p:cNvGrpSpPr/>
          <p:nvPr/>
        </p:nvGrpSpPr>
        <p:grpSpPr>
          <a:xfrm>
            <a:off x="9047961" y="5908897"/>
            <a:ext cx="3181060" cy="1128394"/>
            <a:chOff x="9047961" y="5908897"/>
            <a:chExt cx="3181060" cy="1128394"/>
          </a:xfrm>
        </p:grpSpPr>
        <p:pic>
          <p:nvPicPr>
            <p:cNvPr id="3" name="Рисунок 2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047961" y="5908897"/>
              <a:ext cx="878368" cy="1128394"/>
            </a:xfrm>
            <a:prstGeom prst="rect">
              <a:avLst/>
            </a:prstGeom>
          </p:spPr>
        </p:pic>
        <p:sp>
          <p:nvSpPr>
            <p:cNvPr id="4" name="TextBox 3"/>
            <p:cNvSpPr txBox="1"/>
            <p:nvPr/>
          </p:nvSpPr>
          <p:spPr>
            <a:xfrm>
              <a:off x="9850139" y="6003704"/>
              <a:ext cx="2378882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1400" dirty="0" smtClean="0"/>
                <a:t>ОТДЕЛ ОБРАЗОВАНИЯ</a:t>
              </a:r>
            </a:p>
            <a:p>
              <a:r>
                <a:rPr lang="ru-RU" sz="1100" dirty="0" smtClean="0"/>
                <a:t>АДМИНИСТРАЦИИ ПИРОВСКОГО МУНИЦИПАЛЬНОГО ОКРУГА</a:t>
              </a:r>
              <a:endParaRPr lang="ru-RU" sz="1100" dirty="0"/>
            </a:p>
          </p:txBody>
        </p:sp>
        <p:cxnSp>
          <p:nvCxnSpPr>
            <p:cNvPr id="7" name="Прямая соединительная линия 6"/>
            <p:cNvCxnSpPr/>
            <p:nvPr/>
          </p:nvCxnSpPr>
          <p:spPr>
            <a:xfrm>
              <a:off x="9904966" y="5987735"/>
              <a:ext cx="20366" cy="79698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" name="TextBox 5"/>
          <p:cNvSpPr txBox="1"/>
          <p:nvPr/>
        </p:nvSpPr>
        <p:spPr>
          <a:xfrm>
            <a:off x="2363638" y="138023"/>
            <a:ext cx="70736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Муниципальное бюджетное общеобразовательное учреждение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«</a:t>
            </a:r>
            <a:r>
              <a:rPr lang="ru-RU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Пировская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средняя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школа»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4" name="Группа 13"/>
          <p:cNvGrpSpPr/>
          <p:nvPr/>
        </p:nvGrpSpPr>
        <p:grpSpPr>
          <a:xfrm>
            <a:off x="6281401" y="5999268"/>
            <a:ext cx="2766560" cy="826488"/>
            <a:chOff x="6281401" y="5999268"/>
            <a:chExt cx="2766560" cy="826488"/>
          </a:xfrm>
        </p:grpSpPr>
        <p:pic>
          <p:nvPicPr>
            <p:cNvPr id="9" name="Рисунок 8"/>
            <p:cNvPicPr>
              <a:picLocks noChangeAspect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9760" t="19200" r="16435" b="13778"/>
            <a:stretch/>
          </p:blipFill>
          <p:spPr>
            <a:xfrm>
              <a:off x="6281401" y="6003704"/>
              <a:ext cx="671597" cy="822052"/>
            </a:xfrm>
            <a:prstGeom prst="rect">
              <a:avLst/>
            </a:prstGeom>
          </p:spPr>
        </p:pic>
        <p:sp>
          <p:nvSpPr>
            <p:cNvPr id="17" name="TextBox 16"/>
            <p:cNvSpPr txBox="1"/>
            <p:nvPr/>
          </p:nvSpPr>
          <p:spPr>
            <a:xfrm>
              <a:off x="6980794" y="6006329"/>
              <a:ext cx="206716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1200" dirty="0" smtClean="0"/>
                <a:t>ПИРОВСКИЙ МУНИЦИПАЛЬНЫЙ ОКРУГ</a:t>
              </a:r>
              <a:endParaRPr lang="ru-RU" sz="1200" dirty="0"/>
            </a:p>
          </p:txBody>
        </p:sp>
        <p:pic>
          <p:nvPicPr>
            <p:cNvPr id="12" name="Рисунок 11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7008299" y="5999268"/>
              <a:ext cx="30483" cy="804742"/>
            </a:xfrm>
            <a:prstGeom prst="rect">
              <a:avLst/>
            </a:prstGeom>
            <a:ln>
              <a:solidFill>
                <a:schemeClr val="tx1">
                  <a:lumMod val="95000"/>
                  <a:lumOff val="5000"/>
                </a:schemeClr>
              </a:solidFill>
            </a:ln>
          </p:spPr>
        </p:pic>
      </p:grpSp>
    </p:spTree>
    <p:extLst>
      <p:ext uri="{BB962C8B-B14F-4D97-AF65-F5344CB8AC3E}">
        <p14:creationId xmlns:p14="http://schemas.microsoft.com/office/powerpoint/2010/main" val="285086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68640" y="0"/>
            <a:ext cx="4023360" cy="762625"/>
          </a:xfrm>
          <a:prstGeom prst="rect">
            <a:avLst/>
          </a:prstGeom>
        </p:spPr>
      </p:pic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600202" y="762625"/>
            <a:ext cx="10515600" cy="570166"/>
          </a:xfrm>
        </p:spPr>
        <p:txBody>
          <a:bodyPr>
            <a:normAutofit/>
          </a:bodyPr>
          <a:lstStyle/>
          <a:p>
            <a:r>
              <a:rPr lang="ru-RU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Идеи, цель, задачи практики:</a:t>
            </a:r>
            <a:endParaRPr lang="ru-RU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Текст 4"/>
          <p:cNvSpPr>
            <a:spLocks noGrp="1"/>
          </p:cNvSpPr>
          <p:nvPr>
            <p:ph type="body" idx="1"/>
          </p:nvPr>
        </p:nvSpPr>
        <p:spPr>
          <a:xfrm>
            <a:off x="600201" y="1846263"/>
            <a:ext cx="11312878" cy="4088711"/>
          </a:xfrm>
        </p:spPr>
        <p:txBody>
          <a:bodyPr>
            <a:normAutofit fontScale="32500" lnSpcReduction="20000"/>
          </a:bodyPr>
          <a:lstStyle/>
          <a:p>
            <a:r>
              <a:rPr lang="ru-RU" sz="74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Идея:</a:t>
            </a:r>
            <a:endParaRPr lang="ru-RU" sz="7400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7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 Мы слишком часто даем детям  ответы, которые надо выучить, а не ставим перед ними проблемы, которые надо решить</a:t>
            </a:r>
            <a:r>
              <a:rPr lang="ru-RU" sz="7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 Р. Левин</a:t>
            </a:r>
            <a:endParaRPr lang="ru-RU" sz="7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7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Проблема, с которой </a:t>
            </a:r>
            <a:r>
              <a:rPr lang="ru-RU" sz="7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 сталкиваюсь уроках обществознания </a:t>
            </a:r>
            <a:r>
              <a:rPr lang="ru-RU" sz="7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это трудности в </a:t>
            </a:r>
            <a:r>
              <a:rPr lang="ru-RU" sz="7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запоминании</a:t>
            </a:r>
            <a:r>
              <a:rPr lang="ru-RU" sz="7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sz="7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Важно </a:t>
            </a:r>
            <a:r>
              <a:rPr lang="ru-RU" sz="7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научить детей запоминать, а не зазубривать. </a:t>
            </a:r>
          </a:p>
          <a:p>
            <a:pPr lvl="0"/>
            <a:r>
              <a:rPr lang="ru-RU" sz="74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Цель:</a:t>
            </a:r>
            <a:r>
              <a:rPr lang="ru-RU" sz="7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7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представление приемов, </a:t>
            </a:r>
            <a:r>
              <a:rPr lang="ru-RU" sz="7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используемых </a:t>
            </a:r>
            <a:r>
              <a:rPr lang="ru-RU" sz="7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sz="7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практике, </a:t>
            </a:r>
            <a:r>
              <a:rPr lang="ru-RU" sz="7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помогающих </a:t>
            </a:r>
            <a:r>
              <a:rPr lang="ru-RU" sz="7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обучающимся </a:t>
            </a:r>
            <a:r>
              <a:rPr lang="ru-RU" sz="7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эффективнее </a:t>
            </a:r>
            <a:r>
              <a:rPr lang="ru-RU" sz="7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запомнить, сохранить </a:t>
            </a:r>
            <a:r>
              <a:rPr lang="ru-RU" sz="7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sz="7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воспроизвести информацию.</a:t>
            </a:r>
          </a:p>
          <a:p>
            <a:pPr lvl="0"/>
            <a:r>
              <a:rPr lang="ru-RU" sz="74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Задачи</a:t>
            </a:r>
            <a:r>
              <a:rPr lang="ru-RU" sz="74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lvl="0"/>
            <a:r>
              <a:rPr lang="ru-RU" sz="7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sz="7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передать</a:t>
            </a:r>
            <a:r>
              <a:rPr lang="ru-RU" sz="7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 свой опыт путем прямого и комментированного показа  </a:t>
            </a:r>
            <a:r>
              <a:rPr lang="ru-RU" sz="7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приёмов,</a:t>
            </a:r>
            <a:r>
              <a:rPr lang="ru-RU" sz="7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74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ru-RU" sz="7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sz="7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предложить </a:t>
            </a:r>
            <a:r>
              <a:rPr lang="ru-RU" sz="7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примеры </a:t>
            </a:r>
            <a:r>
              <a:rPr lang="ru-RU" sz="7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использования приёмов,</a:t>
            </a:r>
            <a:r>
              <a:rPr lang="ru-RU" sz="7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74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ru-RU" sz="7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sz="7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рефлексия </a:t>
            </a:r>
            <a:r>
              <a:rPr lang="ru-RU" sz="7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собственного профессионального мастерства участниками мастер-класса.</a:t>
            </a:r>
          </a:p>
          <a:p>
            <a:pPr lvl="0"/>
            <a:endParaRPr lang="ru-RU" sz="7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endParaRPr lang="ru-RU" sz="7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64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sz="29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sz="29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sz="6400" dirty="0" err="1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255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Описание практики :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Объект 7"/>
          <p:cNvSpPr>
            <a:spLocks noGrp="1"/>
          </p:cNvSpPr>
          <p:nvPr>
            <p:ph idx="1"/>
          </p:nvPr>
        </p:nvSpPr>
        <p:spPr>
          <a:xfrm>
            <a:off x="560717" y="1362974"/>
            <a:ext cx="10793083" cy="5184475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Каждый учитель 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стремится 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 тому, чтобы его уроки проходили интересно, плодотворно, «на одном дыхании»! 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Испытывает 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удовлетворение от  работы, когда у обучающегося всё получается, когда он всё понимает, запоминает, и эти знания он может применить на практике. Предмет обществознание  требует запоминания сложной терминологии, заучивания определенных понятий, устанавливать причинно-следственные связи, делать выводы.</a:t>
            </a:r>
          </a:p>
          <a:p>
            <a:pPr marL="0" indent="0" algn="just">
              <a:buNone/>
            </a:pP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Как же быть? Решением может стать использование на уроках приёмов, которые  позволяют развить образную память, повышают мотивацию учения, заставляя подключать воображение и образное мышление.</a:t>
            </a:r>
          </a:p>
          <a:p>
            <a:pPr marL="0" indent="0" algn="just">
              <a:buNone/>
            </a:pP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Ведь 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это и есть главное требование Федерального государственного стандарта: системно-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деятельностный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подход в обучении. Такой подход ориентирует не только на усвоение знаний, но и на способы этого 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усвоения.</a:t>
            </a:r>
            <a:endParaRPr lang="ru-RU" sz="24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68640" y="0"/>
            <a:ext cx="4023360" cy="762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1815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Результат: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ru-RU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Информация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полученная на этом мастер-классе будет полезной </a:t>
            </a:r>
            <a:r>
              <a:rPr lang="ru-RU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для учителей,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приёмы помогут сделать уроки интересными 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и </a:t>
            </a:r>
            <a:r>
              <a:rPr lang="ru-RU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занимательными, 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оставляющим в голове школьника свой след.</a:t>
            </a: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68640" y="0"/>
            <a:ext cx="4023360" cy="762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3521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838200" y="3315589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ru-RU" b="0" dirty="0" smtClean="0">
                <a:latin typeface="Arial" panose="020B0604020202020204" pitchFamily="34" charset="0"/>
                <a:cs typeface="Arial" panose="020B0604020202020204" pitchFamily="34" charset="0"/>
              </a:rPr>
              <a:t>Спасибо за внимание!</a:t>
            </a:r>
            <a:br>
              <a:rPr lang="ru-RU" b="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800" b="0" dirty="0" smtClean="0">
                <a:latin typeface="Arial" panose="020B0604020202020204" pitchFamily="34" charset="0"/>
                <a:cs typeface="Arial" panose="020B0604020202020204" pitchFamily="34" charset="0"/>
              </a:rPr>
              <a:t>Контактные данные</a:t>
            </a:r>
            <a:r>
              <a:rPr lang="ru-RU" sz="2800" b="0" smtClean="0">
                <a:latin typeface="Arial" panose="020B0604020202020204" pitchFamily="34" charset="0"/>
                <a:cs typeface="Arial" panose="020B0604020202020204" pitchFamily="34" charset="0"/>
              </a:rPr>
              <a:t>: Кузьмина О.В., 89509734955</a:t>
            </a:r>
            <a:r>
              <a:rPr lang="ru-RU" sz="2800" b="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2800" b="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800" b="0" dirty="0" smtClean="0">
                <a:latin typeface="Arial" panose="020B0604020202020204" pitchFamily="34" charset="0"/>
                <a:cs typeface="Arial" panose="020B0604020202020204" pitchFamily="34" charset="0"/>
              </a:rPr>
              <a:t>________________</a:t>
            </a:r>
            <a:r>
              <a:rPr lang="ru-RU" sz="2800" dirty="0" smtClean="0"/>
              <a:t/>
            </a:r>
            <a:br>
              <a:rPr lang="ru-RU" sz="2800" dirty="0" smtClean="0"/>
            </a:br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68640" y="0"/>
            <a:ext cx="4023360" cy="762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8534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130AB10077A724C839E4986156325CC" ma:contentTypeVersion="17" ma:contentTypeDescription="Create a new document." ma:contentTypeScope="" ma:versionID="1de3df42ae0ee3a745416261f44d8f55">
  <xsd:schema xmlns:xsd="http://www.w3.org/2001/XMLSchema" xmlns:xs="http://www.w3.org/2001/XMLSchema" xmlns:p="http://schemas.microsoft.com/office/2006/metadata/properties" xmlns:ns3="f292e62f-e7af-4f2d-abe7-fcfc6bfeaf98" xmlns:ns4="2cd90d2f-c2fa-46b6-ac30-6e67ba23606c" targetNamespace="http://schemas.microsoft.com/office/2006/metadata/properties" ma:root="true" ma:fieldsID="86478132a2c51aca41e3630d4b437d77" ns3:_="" ns4:_="">
    <xsd:import namespace="f292e62f-e7af-4f2d-abe7-fcfc6bfeaf98"/>
    <xsd:import namespace="2cd90d2f-c2fa-46b6-ac30-6e67ba23606c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KeyPoints" minOccurs="0"/>
                <xsd:element ref="ns3:MediaServiceKeyPoints" minOccurs="0"/>
                <xsd:element ref="ns3:MediaServiceDateTaken" minOccurs="0"/>
                <xsd:element ref="ns3:MediaServiceAutoTags" minOccurs="0"/>
                <xsd:element ref="ns3:MediaLengthInSecond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Location" minOccurs="0"/>
                <xsd:element ref="ns3:MediaServiceObjectDetectorVersions" minOccurs="0"/>
                <xsd:element ref="ns3:MediaServiceSystemTag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292e62f-e7af-4f2d-abe7-fcfc6bfeaf9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6" nillable="true" ma:displayName="Tags" ma:internalName="MediaServiceAutoTags" ma:readOnly="true">
      <xsd:simpleType>
        <xsd:restriction base="dms:Text"/>
      </xsd:simpleType>
    </xsd:element>
    <xsd:element name="MediaLengthInSeconds" ma:index="17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9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0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21" nillable="true" ma:displayName="Location" ma:internalName="MediaServiceLocation" ma:readOnly="true">
      <xsd:simpleType>
        <xsd:restriction base="dms:Text"/>
      </xsd:simpleType>
    </xsd:element>
    <xsd:element name="MediaServiceObjectDetectorVersions" ma:index="2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ystemTags" ma:index="23" nillable="true" ma:displayName="MediaServiceSystemTags" ma:hidden="true" ma:internalName="MediaServiceSystemTags" ma:readOnly="true">
      <xsd:simpleType>
        <xsd:restriction base="dms:Note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cd90d2f-c2fa-46b6-ac30-6e67ba23606c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941030FE-A2B9-4DAF-81E6-D8C49E11E52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F755615-7201-4F9D-A9C9-DFC643B3C7C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292e62f-e7af-4f2d-abe7-fcfc6bfeaf98"/>
    <ds:schemaRef ds:uri="2cd90d2f-c2fa-46b6-ac30-6e67ba23606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38807612-6356-4E4B-8C94-7BD27A16D1B5}">
  <ds:schemaRefs>
    <ds:schemaRef ds:uri="http://purl.org/dc/dcmitype/"/>
    <ds:schemaRef ds:uri="http://purl.org/dc/terms/"/>
    <ds:schemaRef ds:uri="f292e62f-e7af-4f2d-abe7-fcfc6bfeaf98"/>
    <ds:schemaRef ds:uri="2cd90d2f-c2fa-46b6-ac30-6e67ba23606c"/>
    <ds:schemaRef ds:uri="http://purl.org/dc/elements/1.1/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11637</TotalTime>
  <Words>58</Words>
  <Application>Microsoft Office PowerPoint</Application>
  <PresentationFormat>Широкоэкранный</PresentationFormat>
  <Paragraphs>29</Paragraphs>
  <Slides>5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Тема Office</vt:lpstr>
      <vt:lpstr>Название практики  «Мастер-класс «Узелки на память»</vt:lpstr>
      <vt:lpstr>Идеи, цель, задачи практики:</vt:lpstr>
      <vt:lpstr>Описание практики :</vt:lpstr>
      <vt:lpstr>Результат:</vt:lpstr>
      <vt:lpstr>Спасибо за внимание! Контактные данные: Кузьмина О.В., 89509734955 ________________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Вопросы для работы групп</dc:title>
  <dc:creator>Андреева Светлана Юрьевна</dc:creator>
  <cp:lastModifiedBy>Инна_Сергеевна</cp:lastModifiedBy>
  <cp:revision>124</cp:revision>
  <cp:lastPrinted>2024-02-27T09:06:20Z</cp:lastPrinted>
  <dcterms:created xsi:type="dcterms:W3CDTF">2024-01-31T04:29:48Z</dcterms:created>
  <dcterms:modified xsi:type="dcterms:W3CDTF">2024-04-23T02:25:18Z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0x010100C130AB10077A724C839E4986156325CC</vt:lpwstr>
  </property>
</Properties>
</file>