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868" r:id="rId5"/>
    <p:sldId id="883" r:id="rId6"/>
    <p:sldId id="910" r:id="rId7"/>
    <p:sldId id="916" r:id="rId8"/>
    <p:sldId id="917" r:id="rId9"/>
    <p:sldId id="918" r:id="rId10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59F5ACB-277B-400E-9CA9-34F1BE2D9438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CF3A517-5550-4900-BF6A-3B03E0C05C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90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g4dfce81f19_0_45:notes">
            <a:extLst>
              <a:ext uri="{FF2B5EF4-FFF2-40B4-BE49-F238E27FC236}">
                <a16:creationId xmlns:a16="http://schemas.microsoft.com/office/drawing/2014/main" xmlns="" id="{A260317E-2AC1-488E-AC9A-FCC83DB109D8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1" name="Google Shape;121;g4dfce81f19_0_45:notes">
            <a:extLst>
              <a:ext uri="{FF2B5EF4-FFF2-40B4-BE49-F238E27FC236}">
                <a16:creationId xmlns:a16="http://schemas.microsoft.com/office/drawing/2014/main" xmlns="" id="{41F2ECC8-E166-4AB7-9B4B-794B18B385A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ts val="1100"/>
            </a:pPr>
            <a:endParaRPr lang="ru-RU" altLang="ru-RU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88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4458">
              <a:defRPr/>
            </a:pPr>
            <a:fld id="{51A4585F-ED12-49E8-9177-E7D5D418FB26}" type="slidenum">
              <a:rPr lang="ru-RU">
                <a:solidFill>
                  <a:prstClr val="black"/>
                </a:solidFill>
                <a:latin typeface="Calibri"/>
                <a:cs typeface="Arial"/>
                <a:sym typeface="Arial"/>
              </a:rPr>
              <a:pPr defTabSz="92445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31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F12926-082F-45BB-8B53-DCD2D4A02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8DF69E-9E2E-416F-B5F3-AFDB27AD2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B513A1-9F45-41FA-9862-52DC82D0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7B718F-FF24-489D-A4FE-47B61711B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893FEC6-E33D-46EC-8406-D6E00397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6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2209D6-57C0-4192-AEAF-A509DC8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74794BC-06E9-4FB4-98F9-A509D0479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EBEE37-97AF-44C7-9966-FA715F8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FB00BE-CF61-484B-BEEF-1E320E1E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5291C05-14F6-44B2-99DF-D1F04972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27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3A005F-C2C9-4031-83C5-56A1B67EA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14A8524-40EE-43B7-8BB1-557774DE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8BE2F19-9992-4115-B903-1ED985C0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A87333-3A66-4D19-BF7A-EE659E6C3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4C4E76-EF7B-427E-9753-5B82F723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83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548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62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6EE85-AE4E-434D-ABA3-89C9A426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CFA13A-D776-4238-8C67-29BB06A8D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6BA1FBE-5BE4-47E8-BAC6-EA1F6C75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737F75-34AD-4B93-BBC7-A08AF329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9F3782-AE46-4036-8782-83730B56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E0B74-1C93-48D1-9E04-F3FA53274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C0B472F-3449-489C-A26E-0DBB31D07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74457B-2B51-410E-A405-F745D0BC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E7400D3-AB3C-4FBB-B943-6A4468F4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FAA31B-5E18-4658-8B36-992E1259D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3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E0658C-A937-4DF4-BE2D-9E45D479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6E2306-533B-4C6E-8710-333B27CB8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701D43-4145-4E8A-A89A-EB28A42E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41CCA2-07A3-4DBA-A124-E044A85F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680AF79-03F8-43EE-8E8E-A05D6E7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1657E6B-1206-430E-97ED-F9F341AB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9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55F4A-54E1-4F02-AAD7-5AA1D325A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F0B33F-C550-4F29-B7C2-03C6B2563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41387D5-405D-4EFB-8FB7-AEBBB4389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77F2059-13DE-460D-B4CA-AE767134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AFCC15-D9B1-40F7-943A-11D5A7456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0438063-2A05-4E12-88E0-BF2B3F235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B5F6853-9AD7-49E5-B0DB-5A6DE5DB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7AD96D8-618A-4AF4-85B4-995953C9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99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1A4-4353-4FFA-A120-FD1B296A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D7BDCEE-E1DD-4B3C-B2E4-1FCCFB4B3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7D86783-C54B-4B5C-AA21-90D5FF9C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383DF1B-95E6-4473-9EAC-F9A3C494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B914979-BF52-4EC0-8DFF-5EE5C047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61C649F-02DA-4CF1-AD88-EB077E1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7DC2829-0FDF-4CEE-AA84-D17E28C8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6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2C4A87-C870-4399-ACCD-6A780362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165652-AEA8-4536-8140-2DA3DC99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952051-2700-4A11-960A-E8CA7B4E14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F865DE3-2F1E-4ECD-AAE2-2940E49CD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44DC076-1EE8-4731-BBF9-81BCD8FCB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816FA9-DE06-4C2C-8F84-59565704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6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19F6D-4BCC-4646-AE0D-124778E9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27C19B6-2B81-4811-B570-3844536A2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E29E42C-78CD-497D-83C9-BEB7F9CFE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C7812EF-3CBE-40FC-A88B-9B108294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CEB45C2-9A64-4C78-9D63-F7B4B3648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A8A48E1-A7A7-4279-A7BD-5EFC086F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78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575D51-CF54-4B71-8AFA-8A340789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52C3A-3448-4055-84ED-0D582BC6A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4DDA5E-5F7B-43A8-9CBC-032886FBA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87963-216B-479B-97D2-28DB6A036A3C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E270C2-9836-46C1-B097-C4D1DF1A6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F5C4F-2631-4504-99CC-43A82FC3C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56A-2C67-4DC9-8A95-8A2CFEFF05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10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Google Shape;126;p24">
            <a:extLst>
              <a:ext uri="{FF2B5EF4-FFF2-40B4-BE49-F238E27FC236}">
                <a16:creationId xmlns:a16="http://schemas.microsoft.com/office/drawing/2014/main" xmlns="" id="{B5EBBCD3-CEA2-47EB-8FEC-ADFAC6188C1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350705" y="1966823"/>
            <a:ext cx="10688875" cy="1126264"/>
          </a:xfrm>
        </p:spPr>
        <p:txBody>
          <a:bodyPr anchor="t"/>
          <a:lstStyle/>
          <a:p>
            <a:pPr algn="ctr"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«Организация и проведение муниципальной литературно-музыкальной гостиной.»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F28D803E-E8B4-CA44-A783-E8F57A0C30C2}"/>
              </a:ext>
            </a:extLst>
          </p:cNvPr>
          <p:cNvCxnSpPr>
            <a:cxnSpLocks/>
          </p:cNvCxnSpPr>
          <p:nvPr/>
        </p:nvCxnSpPr>
        <p:spPr>
          <a:xfrm>
            <a:off x="562991" y="3414549"/>
            <a:ext cx="9885553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AD14170-E147-A948-B2F6-215206C915CF}"/>
              </a:ext>
            </a:extLst>
          </p:cNvPr>
          <p:cNvSpPr/>
          <p:nvPr/>
        </p:nvSpPr>
        <p:spPr>
          <a:xfrm>
            <a:off x="334424" y="3848503"/>
            <a:ext cx="11047690" cy="88973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3FE68D-7876-E746-9D5E-56D578F5E8A1}"/>
              </a:ext>
            </a:extLst>
          </p:cNvPr>
          <p:cNvSpPr/>
          <p:nvPr/>
        </p:nvSpPr>
        <p:spPr>
          <a:xfrm>
            <a:off x="11606233" y="6789157"/>
            <a:ext cx="585767" cy="73198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Shape 88"/>
          <p:cNvSpPr/>
          <p:nvPr/>
        </p:nvSpPr>
        <p:spPr>
          <a:xfrm rot="5400000">
            <a:off x="11874849" y="2256798"/>
            <a:ext cx="22794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ru-RU" sz="1200" dirty="0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15720" y="3702812"/>
            <a:ext cx="9964214" cy="1311476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Ларионова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Екатерина Васильевна, учитель биологии МБОУ «Пировская средняя школа»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9047961" y="5908897"/>
            <a:ext cx="3181060" cy="1128394"/>
            <a:chOff x="9047961" y="5908897"/>
            <a:chExt cx="3181060" cy="1128394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7961" y="5908897"/>
              <a:ext cx="878368" cy="1128394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9850139" y="6003704"/>
              <a:ext cx="23788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ОТДЕЛ ОБРАЗОВАНИЯ</a:t>
              </a:r>
            </a:p>
            <a:p>
              <a:r>
                <a:rPr lang="ru-RU" sz="1100" dirty="0" smtClean="0"/>
                <a:t>АДМИНИСТРАЦИИ ПИРОВСКОГО МУНИЦИПАЛЬНОГО ОКРУГА</a:t>
              </a:r>
              <a:endParaRPr lang="ru-RU" sz="1100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4966" y="5987735"/>
              <a:ext cx="20366" cy="7969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363638" y="138023"/>
            <a:ext cx="7073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_____________«Пировская средняя школа»______________</a:t>
            </a:r>
            <a:endParaRPr lang="ru-RU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281401" y="5999268"/>
            <a:ext cx="2766560" cy="826488"/>
            <a:chOff x="6281401" y="5999268"/>
            <a:chExt cx="2766560" cy="826488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60" t="19200" r="16435" b="13778"/>
            <a:stretch/>
          </p:blipFill>
          <p:spPr>
            <a:xfrm>
              <a:off x="6281401" y="6003704"/>
              <a:ext cx="671597" cy="822052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6980794" y="6006329"/>
              <a:ext cx="2067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ПИРОВСКИЙ МУНИЦИПАЛЬНЫЙ ОКРУГ</a:t>
              </a:r>
              <a:endParaRPr lang="ru-RU" sz="1200" dirty="0"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299" y="5999268"/>
              <a:ext cx="30483" cy="804742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8508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043" y="281858"/>
            <a:ext cx="6215377" cy="57016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Идеи, цель, задачи практики: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00202" y="942680"/>
            <a:ext cx="10515600" cy="57220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Идея: Организация «места» для </a:t>
            </a:r>
            <a:r>
              <a:rPr lang="ru-RU" dirty="0" smtClean="0">
                <a:solidFill>
                  <a:schemeClr val="tx1"/>
                </a:solidFill>
              </a:rPr>
              <a:t>эстетического воспитания </a:t>
            </a:r>
            <a:r>
              <a:rPr lang="ru-RU" dirty="0">
                <a:solidFill>
                  <a:schemeClr val="tx1"/>
                </a:solidFill>
              </a:rPr>
              <a:t>путем использования синтеза искусств.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</a:t>
            </a:r>
            <a:r>
              <a:rPr lang="ru-RU" dirty="0">
                <a:solidFill>
                  <a:schemeClr val="tx1"/>
                </a:solidFill>
              </a:rPr>
              <a:t>формирование и обогащение </a:t>
            </a:r>
            <a:r>
              <a:rPr lang="ru-RU" dirty="0" err="1">
                <a:solidFill>
                  <a:schemeClr val="tx1"/>
                </a:solidFill>
              </a:rPr>
              <a:t>культурообразного</a:t>
            </a:r>
            <a:r>
              <a:rPr lang="ru-RU" dirty="0">
                <a:solidFill>
                  <a:schemeClr val="tx1"/>
                </a:solidFill>
              </a:rPr>
              <a:t> мышления учащихся на основе интеграции различных жанров искусства (поэтическое, прозаическое, музыкальное, изобразительное); деликатное, неспешное, вдумчивое и разумное воспитание уважения и любви к мировой культуре и истории своей страны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определение темы; 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определение </a:t>
            </a:r>
            <a:r>
              <a:rPr lang="ru-RU" dirty="0">
                <a:solidFill>
                  <a:schemeClr val="tx1"/>
                </a:solidFill>
              </a:rPr>
              <a:t>круга «гостей»; 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рассылка </a:t>
            </a:r>
            <a:r>
              <a:rPr lang="ru-RU" dirty="0">
                <a:solidFill>
                  <a:schemeClr val="tx1"/>
                </a:solidFill>
              </a:rPr>
              <a:t>положения о проведении литературно-музыкальной гостиной в школы муниципалитета; 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сбор </a:t>
            </a:r>
            <a:r>
              <a:rPr lang="ru-RU" dirty="0">
                <a:solidFill>
                  <a:schemeClr val="tx1"/>
                </a:solidFill>
              </a:rPr>
              <a:t>информации о произведениях от выступающих; 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написание </a:t>
            </a:r>
            <a:r>
              <a:rPr lang="ru-RU" dirty="0">
                <a:solidFill>
                  <a:schemeClr val="tx1"/>
                </a:solidFill>
              </a:rPr>
              <a:t>сценария; 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организация </a:t>
            </a:r>
            <a:r>
              <a:rPr lang="ru-RU" dirty="0">
                <a:solidFill>
                  <a:schemeClr val="tx1"/>
                </a:solidFill>
              </a:rPr>
              <a:t>рефлексии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Литературно-музыкальная </a:t>
            </a:r>
            <a:r>
              <a:rPr lang="ru-RU" i="1" dirty="0">
                <a:solidFill>
                  <a:schemeClr val="tx1"/>
                </a:solidFill>
              </a:rPr>
              <a:t>гостиная </a:t>
            </a:r>
            <a:r>
              <a:rPr lang="ru-RU" dirty="0">
                <a:solidFill>
                  <a:schemeClr val="tx1"/>
                </a:solidFill>
              </a:rPr>
              <a:t>– одна из форм внеклассной работы по предметам «Литература» и «Русский язык», «История», «Изобразительное искусство», «Музыка».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6699"/>
            <a:ext cx="5628588" cy="791852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практики 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07390" y="1080907"/>
            <a:ext cx="11783505" cy="554613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Единая дата проведения гостиной </a:t>
            </a:r>
            <a:r>
              <a:rPr lang="ru-RU" dirty="0"/>
              <a:t>– 25 января – День студентов, Татьянин день – день рождения В.С. Высоцкого. </a:t>
            </a:r>
            <a:endParaRPr lang="ru-RU" dirty="0" smtClean="0"/>
          </a:p>
          <a:p>
            <a:r>
              <a:rPr lang="ru-RU" dirty="0" smtClean="0"/>
              <a:t>Состав </a:t>
            </a:r>
            <a:r>
              <a:rPr lang="ru-RU" dirty="0"/>
              <a:t>творческой группы </a:t>
            </a:r>
            <a:r>
              <a:rPr lang="ru-RU" dirty="0" smtClean="0"/>
              <a:t>–ресурсное </a:t>
            </a:r>
            <a:r>
              <a:rPr lang="ru-RU" dirty="0"/>
              <a:t>и организационное звено, члены которого </a:t>
            </a:r>
            <a:r>
              <a:rPr lang="ru-RU" dirty="0" smtClean="0"/>
              <a:t>отвечают </a:t>
            </a:r>
            <a:r>
              <a:rPr lang="ru-RU" dirty="0"/>
              <a:t>за связь с общественностью, приглашения участников не из числа школьников и учителей, за организацию кофе-паузы и другие нюансы, например, настройка аппаратуры, организация и оформление кабинетного пространства и прочее. </a:t>
            </a:r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стенах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гостиной звучат произведения российских писателей и поэтов, исполняются песни и демонстрируются картины отечественных творцов, нередко слышны произведения местных поэтов, а значит гостиная воспитывает патриотизм, уважение и восхищение творчеством соотечественников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/>
              <a:t>С</a:t>
            </a:r>
            <a:r>
              <a:rPr lang="ru-RU" dirty="0" smtClean="0"/>
              <a:t>воевременная </a:t>
            </a:r>
            <a:r>
              <a:rPr lang="ru-RU" dirty="0"/>
              <a:t>«обратная связь» от участников гостиной, сообщивших название своих выступлений, для того, чтобы ведущий подобрал слова – переходы между выступающими. </a:t>
            </a:r>
            <a:endParaRPr lang="ru-RU" dirty="0" smtClean="0"/>
          </a:p>
          <a:p>
            <a:r>
              <a:rPr lang="ru-RU" dirty="0"/>
              <a:t>Ведущий гостиной непохож на ведущего концерта или окружного объединения педагогов, это скорее соучастник, который всегда готов поддержать беседу до и после выступления, затеять разговор в возникшей паузе или же, наоборот, сохранить паузу и тишину там, где это требуется. </a:t>
            </a:r>
            <a:endParaRPr lang="ru-RU" dirty="0" smtClean="0"/>
          </a:p>
          <a:p>
            <a:r>
              <a:rPr lang="ru-RU" dirty="0"/>
              <a:t>Обязательная </a:t>
            </a:r>
            <a:r>
              <a:rPr lang="ru-RU" dirty="0" smtClean="0"/>
              <a:t>рефлексия.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8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664" y="1439126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20 лет успешной организации и проведения муниципальной литературно-музыкальной гостиной, способствующей </a:t>
            </a:r>
            <a:r>
              <a:rPr lang="ru-RU" sz="4400" dirty="0" smtClean="0"/>
              <a:t>формированию </a:t>
            </a:r>
            <a:r>
              <a:rPr lang="ru-RU" sz="4400" dirty="0"/>
              <a:t>того особого мышления учащихся, которое позволит им гармонично развиваться, воспринимать и чувствовать творчество, обогащать свой внутренний духовный мир.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7626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 по корректировке действий: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048" y="1996313"/>
            <a:ext cx="10515600" cy="3063367"/>
          </a:xfrm>
        </p:spPr>
        <p:txBody>
          <a:bodyPr>
            <a:normAutofit fontScale="92500" lnSpcReduction="10000"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Расширить круг гостей литературно-музыкальной гостиной;</a:t>
            </a:r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Привлечь к участию, а не только к присутствию учителей и учеников из школ муниципалитета;</a:t>
            </a:r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  <a:p>
            <a:pPr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5078" y="263685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br>
              <a:rPr lang="ru-RU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Контактные данные:</a:t>
            </a:r>
            <a:b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ru-RU" sz="22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телефон для связи: 89029778186_Е.В. Ларионова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b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с. Пировское, ул. 1 мая, д.28, МБОУ «Пировская средняя школа»</a:t>
            </a:r>
            <a:r>
              <a:rPr lang="ru-RU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0" y="0"/>
            <a:ext cx="4023360" cy="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30AB10077A724C839E4986156325CC" ma:contentTypeVersion="17" ma:contentTypeDescription="Create a new document." ma:contentTypeScope="" ma:versionID="1de3df42ae0ee3a745416261f44d8f55">
  <xsd:schema xmlns:xsd="http://www.w3.org/2001/XMLSchema" xmlns:xs="http://www.w3.org/2001/XMLSchema" xmlns:p="http://schemas.microsoft.com/office/2006/metadata/properties" xmlns:ns3="f292e62f-e7af-4f2d-abe7-fcfc6bfeaf98" xmlns:ns4="2cd90d2f-c2fa-46b6-ac30-6e67ba23606c" targetNamespace="http://schemas.microsoft.com/office/2006/metadata/properties" ma:root="true" ma:fieldsID="86478132a2c51aca41e3630d4b437d77" ns3:_="" ns4:_="">
    <xsd:import namespace="f292e62f-e7af-4f2d-abe7-fcfc6bfeaf98"/>
    <xsd:import namespace="2cd90d2f-c2fa-46b6-ac30-6e67ba2360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2e62f-e7af-4f2d-abe7-fcfc6bfeaf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90d2f-c2fa-46b6-ac30-6e67ba2360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07612-6356-4E4B-8C94-7BD27A16D1B5}">
  <ds:schemaRefs>
    <ds:schemaRef ds:uri="http://purl.org/dc/elements/1.1/"/>
    <ds:schemaRef ds:uri="f292e62f-e7af-4f2d-abe7-fcfc6bfeaf98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2cd90d2f-c2fa-46b6-ac30-6e67ba23606c"/>
  </ds:schemaRefs>
</ds:datastoreItem>
</file>

<file path=customXml/itemProps2.xml><?xml version="1.0" encoding="utf-8"?>
<ds:datastoreItem xmlns:ds="http://schemas.openxmlformats.org/officeDocument/2006/customXml" ds:itemID="{941030FE-A2B9-4DAF-81E6-D8C49E11E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755615-7201-4F9D-A9C9-DFC643B3C7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92e62f-e7af-4f2d-abe7-fcfc6bfeaf98"/>
    <ds:schemaRef ds:uri="2cd90d2f-c2fa-46b6-ac30-6e67ba2360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412</Words>
  <Application>Microsoft Office PowerPoint</Application>
  <PresentationFormat>Широкоэкранный</PresentationFormat>
  <Paragraphs>33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«Организация и проведение муниципальной литературно-музыкальной гостиной.»</vt:lpstr>
      <vt:lpstr>Идеи, цель, задачи практики:</vt:lpstr>
      <vt:lpstr>Описание практики :</vt:lpstr>
      <vt:lpstr>Результат:</vt:lpstr>
      <vt:lpstr>Предложения по корректировке действий:</vt:lpstr>
      <vt:lpstr>Спасибо за внимание! Контактные данные: __телефон для связи: 89029778186_Е.В. Ларионова_ с. Пировское, ул. 1 мая, д.28, МБОУ «Пировская средняя школа»____________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для работы групп</dc:title>
  <dc:creator>Андреева Светлана Юрьевна</dc:creator>
  <cp:lastModifiedBy>Инна_Сергеевна</cp:lastModifiedBy>
  <cp:revision>122</cp:revision>
  <cp:lastPrinted>2024-02-27T09:06:20Z</cp:lastPrinted>
  <dcterms:created xsi:type="dcterms:W3CDTF">2024-01-31T04:29:48Z</dcterms:created>
  <dcterms:modified xsi:type="dcterms:W3CDTF">2024-04-22T07:31:36Z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0x010100C130AB10077A724C839E4986156325CC</vt:lpwstr>
  </property>
</Properties>
</file>