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868" r:id="rId5"/>
    <p:sldId id="883" r:id="rId6"/>
    <p:sldId id="919" r:id="rId7"/>
    <p:sldId id="910" r:id="rId8"/>
    <p:sldId id="922" r:id="rId9"/>
    <p:sldId id="920" r:id="rId10"/>
    <p:sldId id="921" r:id="rId11"/>
    <p:sldId id="917" r:id="rId12"/>
    <p:sldId id="923" r:id="rId13"/>
    <p:sldId id="918" r:id="rId14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Нравственное воспитание учащихся как важнейшая задача классного руководителя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Низамутдинов Ильяз Рафинатович</a:t>
            </a:r>
          </a:p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воспитательной работе</a:t>
            </a:r>
          </a:p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Икшурминская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Икшурминская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06582" y="966946"/>
            <a:ext cx="10946176" cy="1437264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Цель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методы эффективного формирования нравственности школьников классными руководителями.</a:t>
            </a:r>
          </a:p>
          <a:p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1890" y="2518014"/>
            <a:ext cx="106486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83565">
              <a:spcAft>
                <a:spcPts val="0"/>
              </a:spcAft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indent="583565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Рассмотреть различные формы и методы организации нравственного воспитания.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83565" algn="just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Определить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способы взаимодействия классного руководителя и учащихся в процессе нравственного воспитания.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49135" y="1825625"/>
            <a:ext cx="11563003" cy="4351338"/>
          </a:xfrm>
        </p:spPr>
        <p:txBody>
          <a:bodyPr/>
          <a:lstStyle/>
          <a:p>
            <a:r>
              <a:rPr lang="ru-RU" sz="3200" dirty="0">
                <a:latin typeface="Arial Black" panose="020B0A04020102020204" pitchFamily="34" charset="0"/>
              </a:rPr>
              <a:t>«Не стесняйся доброты своей»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ru-RU" sz="3200" dirty="0">
                <a:latin typeface="Arial Black" panose="020B0A04020102020204" pitchFamily="34" charset="0"/>
              </a:rPr>
              <a:t>«Взаимное уважение»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ru-RU" sz="3200" dirty="0">
                <a:latin typeface="Arial Black" panose="020B0A04020102020204" pitchFamily="34" charset="0"/>
              </a:rPr>
              <a:t>«Что означает товарищество и дружба»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ru-RU" sz="3200" dirty="0">
                <a:latin typeface="Arial Black" panose="020B0A04020102020204" pitchFamily="34" charset="0"/>
              </a:rPr>
              <a:t>«О настоящем и поддельном»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ru-RU" sz="3200" dirty="0">
                <a:latin typeface="Arial Black" panose="020B0A04020102020204" pitchFamily="34" charset="0"/>
              </a:rPr>
              <a:t>«Дерево семьи»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ru-RU" sz="3200" dirty="0">
                <a:latin typeface="Arial Black" panose="020B0A04020102020204" pitchFamily="34" charset="0"/>
              </a:rPr>
              <a:t>«Нравственные заповеди в мировых религиях»</a:t>
            </a:r>
            <a:endParaRPr lang="ru-RU" sz="3200" dirty="0">
              <a:latin typeface="Arial Black" panose="020B0A040201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15635" y="1014152"/>
            <a:ext cx="11538067" cy="1172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ребятам понимание о нравственных качествах личности, о доброте.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5635" y="2040265"/>
            <a:ext cx="112138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адекватную оценочную деятельность, направленную на анализ собственного поведения и поступков окружающих людей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5635" y="3757543"/>
            <a:ext cx="110642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Воспитать у учащихся взаимоуважение, вежливое обращение, способность чувствовать, понимать себя и другого человека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5635" y="5197825"/>
            <a:ext cx="9376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положительные черты характера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8887" y="1825625"/>
            <a:ext cx="1156300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Arial Black" panose="020B0A04020102020204" pitchFamily="34" charset="0"/>
              </a:rPr>
              <a:t>Внеурочные занятия </a:t>
            </a:r>
            <a:endParaRPr lang="ru-RU" sz="3600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«</a:t>
            </a:r>
            <a:r>
              <a:rPr lang="ru-RU" sz="3600" dirty="0">
                <a:latin typeface="Arial Black" panose="020B0A04020102020204" pitchFamily="34" charset="0"/>
              </a:rPr>
              <a:t>Уроки нравственности». </a:t>
            </a:r>
            <a:endParaRPr lang="ru-RU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13261" y="1119043"/>
            <a:ext cx="10515600" cy="80119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троить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на эмоциональности, непроизвольном внимании и памяти, включать в занятия игровые элементы. 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13261" y="2324200"/>
            <a:ext cx="10649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постоянно использовать яркую наглядность.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3261" y="2950848"/>
            <a:ext cx="10649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Важна активность школьника, его участие в обсуждениях жизненных ситуаций. Это занятия разъяснения, объяснения и обучения.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3261" y="4562381"/>
            <a:ext cx="10649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Пробудить у ребёнка интерес к внутреннему миру человека, заставить задуматься о себе и своих поступках, их нравственной сущности.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1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82385" y="906087"/>
            <a:ext cx="11646131" cy="24356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учащихся должны появиться и закрепиться представления о моральных нормах и правилах нравственного поведения, об этических нормах взаимоотношений в семье, между поколениями, этносами, носителями различных убеждений, представителями социальных групп.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384" y="3604736"/>
            <a:ext cx="11646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Учащиеся должны усвоить правила поведения в школе, дома, на улице, в общественных местах, на природе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2383" y="4979015"/>
            <a:ext cx="11646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Раскрыться сущность нравственных поступков, поведения и отношений между людьми разного возраста на основе взаимопомощи и поддержки.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8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826" y="1531060"/>
            <a:ext cx="11288684" cy="8266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школьника в практическую общественно-политическую, трудовую и культурно-массовую деятельность.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3826" y="3035354"/>
            <a:ext cx="11288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Подчинение всех сторон внеурочной воспитательной работы моральному развитию школьников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3826" y="4654818"/>
            <a:ext cx="11288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Классному руководителю необходимо постоянно и всесторонне изучать учащихся, особенности их характера, поведения и моральной воспитанности в целом.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4603" y="1537855"/>
            <a:ext cx="90193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“Руководить нравственным воспитанием – это значит создавать тот моральный тонус школьной жизни, который выражается в том, что каждый воспитанник о ком – то заботится, о ком-то печётся и беспокоится, кому-то отдаёт своё сердце”.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62660" y="5181200"/>
            <a:ext cx="3849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В. А. Сухомлинский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010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807612-6356-4E4B-8C94-7BD27A16D1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d90d2f-c2fa-46b6-ac30-6e67ba23606c"/>
    <ds:schemaRef ds:uri="f292e62f-e7af-4f2d-abe7-fcfc6bfeaf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395</Words>
  <Application>Microsoft Office PowerPoint</Application>
  <PresentationFormat>Широкоэкранный</PresentationFormat>
  <Paragraphs>39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Тема Office</vt:lpstr>
      <vt:lpstr>Нравственное воспитание учащихся как важнейшая задача классного руководителя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ИЛЬЯЗ</cp:lastModifiedBy>
  <cp:revision>122</cp:revision>
  <cp:lastPrinted>2024-02-27T09:06:20Z</cp:lastPrinted>
  <dcterms:created xsi:type="dcterms:W3CDTF">2024-01-31T04:29:48Z</dcterms:created>
  <dcterms:modified xsi:type="dcterms:W3CDTF">2024-04-21T13:50:24Z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