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868" r:id="rId5"/>
    <p:sldId id="883" r:id="rId6"/>
    <p:sldId id="910" r:id="rId7"/>
    <p:sldId id="919" r:id="rId8"/>
    <p:sldId id="916" r:id="rId9"/>
    <p:sldId id="917" r:id="rId10"/>
    <p:sldId id="920" r:id="rId11"/>
    <p:sldId id="921" r:id="rId12"/>
    <p:sldId id="922" r:id="rId13"/>
    <p:sldId id="923" r:id="rId14"/>
    <p:sldId id="924" r:id="rId15"/>
    <p:sldId id="925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183633"/>
            <a:ext cx="10688875" cy="3064148"/>
          </a:xfrm>
        </p:spPr>
        <p:txBody>
          <a:bodyPr anchor="t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Эффективные </a:t>
            </a: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практики </a:t>
            </a:r>
            <a:b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для формирования читательской грамотности </a:t>
            </a:r>
            <a:b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на уроках английского языка и во внеурочной деятельности</a:t>
            </a:r>
            <a:b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4247782"/>
            <a:ext cx="9964214" cy="766506"/>
          </a:xfrm>
        </p:spPr>
        <p:txBody>
          <a:bodyPr/>
          <a:lstStyle/>
          <a:p>
            <a:r>
              <a:rPr lang="ru-RU" sz="2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Никогло</a:t>
            </a:r>
            <a:r>
              <a:rPr lang="ru-RU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Надежда Сергеевна, учитель английского языка</a:t>
            </a:r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Большекетская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0294" y="699246"/>
            <a:ext cx="10515600" cy="57911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Алгоритм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Picture 8" descr="https://nsportal.ru/sites/default/files/styles/media_gallery_large/public/gallery/2023/12/28/img-86376da9eebc82b63dcf476cd157d361-v.jpg?itok=E9tVt4x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4" y="0"/>
            <a:ext cx="3661017" cy="363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nsportal.ru/sites/default/files/styles/media_gallery_large/public/gallery/2023/12/28/img-8ac7557285b5ca61151d6b8a22fed4c6-v.jpg?itok=DbDlB4n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29" y="1345840"/>
            <a:ext cx="2463123" cy="3284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nsportal.ru/sites/default/files/styles/media_gallery_large/public/gallery/2023/12/28/20231218_122838.jpg?itok=cel0nQ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5" y="4329754"/>
            <a:ext cx="3210041" cy="203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nsportal.ru/sites/default/files/styles/media_gallery_large/public/gallery/2023/12/28/20231218_122827.jpg?itok=XWJPIr-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52" y="4904953"/>
            <a:ext cx="3067414" cy="195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nsportal.ru/sites/default/files/styles/media_gallery_large/public/gallery/2024/02/24/img-e21dcb37c0d7f30124c9f28a12fb6341-v.jpg?itok=i5X_i22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98" y="589227"/>
            <a:ext cx="3968181" cy="3037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nsportal.ru/sites/default/files/styles/media_gallery_large/public/gallery/2024/02/24/img-38ceba1adac65cedaec620b3b9ef0cb0-v.jpg?itok=l2pq712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58" y="3674607"/>
            <a:ext cx="3240695" cy="206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nsportal.ru/sites/default/files/styles/media_gallery_large/public/gallery/2024/02/24/img-996fe4677d2b894fcde6d41fd0b9c1c4-v.jpg?itok=GP9eo_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76" y="5044943"/>
            <a:ext cx="2660534" cy="19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8188" y="699246"/>
            <a:ext cx="3291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Заполни пропуски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2840" y="3299012"/>
            <a:ext cx="170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Инструкция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62625"/>
            <a:ext cx="10515600" cy="5575422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Читательская грамотность –</a:t>
            </a: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основополагающая составляющая 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для формирования функциональной </a:t>
            </a: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грамотности</a:t>
            </a:r>
            <a:b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УМК 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 английскому языку (</a:t>
            </a:r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Forward/ Spotlight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) включают в себя задания, направленные на совершенствование навыков работы с </a:t>
            </a: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текстом</a:t>
            </a:r>
            <a:b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Задания, формирующие навык смыслового чтения, эффективны во внеурочной деятельности</a:t>
            </a:r>
            <a:b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89029779747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na_bat@bk.ru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1500187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Приказами Министерства просвещения Российской Федерации от 31 мая 2021 года № 286 и № 287 утверждены обновленные Федеральные государственные образовательные стандарты начального общего и основного общего образования (далее – ФГОС НОО и ООО). Особая роль в обновленных ФГОС отводится достижению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метапредметных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результатов, включающих такие умения, как овладение навыками работы с информацией: восприятие и создание информационных текстов в различных форматах, в том числе цифровых, с учетом назначения информации и ее целевой аудитории. Это значит, формированию и развитию читательской грамотности. </a:t>
            </a:r>
          </a:p>
          <a:p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Читательская грамотность – способность человека понимать и использовать письменные тексты, размышлять о них и заниматься чтением, для того чтобы достигать своих целей, расширять свои знания и возможности, участвовать в социальной жизни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Функциональная грамотность - способность человека использовать навыки чтения и письма в условиях его взаимодействия с окружающим миром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6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89403"/>
              </p:ext>
            </p:extLst>
          </p:nvPr>
        </p:nvGraphicFramePr>
        <p:xfrm>
          <a:off x="838200" y="905435"/>
          <a:ext cx="10515600" cy="604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457072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1455670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163454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74698442"/>
                    </a:ext>
                  </a:extLst>
                </a:gridCol>
              </a:tblGrid>
              <a:tr h="1402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Black" panose="020B0A04020102020204" pitchFamily="34" charset="0"/>
                        </a:rPr>
                        <a:t>Группы читательских умений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Black" panose="020B0A04020102020204" pitchFamily="34" charset="0"/>
                        </a:rPr>
                        <a:t>Виды чтения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Black" panose="020B0A04020102020204" pitchFamily="34" charset="0"/>
                        </a:rPr>
                        <a:t>Этапы работы с текстом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Black" panose="020B0A04020102020204" pitchFamily="34" charset="0"/>
                        </a:rPr>
                        <a:t>Цель заданий в работе с текстом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40567"/>
                  </a:ext>
                </a:extLst>
              </a:tr>
              <a:tr h="463849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Ориентация в содержании текста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Преобразование и интерпретация текста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Оценка информации</a:t>
                      </a:r>
                      <a:endParaRPr lang="ru-RU" sz="1800" dirty="0" smtClean="0"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Изучающее чтение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Просмотровое чтение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Поисковое чтение</a:t>
                      </a:r>
                      <a:endParaRPr lang="ru-RU" sz="1800" dirty="0" smtClean="0"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Предтекстовый</a:t>
                      </a:r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Текстовый</a:t>
                      </a:r>
                    </a:p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Послетекстовый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Повышение мотивации учащихся;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Расширение кругозора; Развитие творческих способностей;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Помощь в осознании ценности современного мира </a:t>
                      </a:r>
                      <a:endParaRPr lang="ru-RU" sz="1800" dirty="0" smtClean="0"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1655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Приемы, виды заданий</a:t>
            </a: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Корзина идей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Преобразуй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Верно/ Неверно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Множественный выбор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Закончи предложение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Кластер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Вопрос-ответ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Ошибки</a:t>
            </a:r>
          </a:p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Алгоритм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5" name="Объект 3" descr="C:\Users\k16\Desktop\ЧГ 2024\20240327_12335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7843" r="2193" b="31746"/>
          <a:stretch/>
        </p:blipFill>
        <p:spPr bwMode="auto">
          <a:xfrm>
            <a:off x="292429" y="139467"/>
            <a:ext cx="2063350" cy="3374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k16\Desktop\ЧГ 2024\20240327_1234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4" r="727"/>
          <a:stretch/>
        </p:blipFill>
        <p:spPr bwMode="auto">
          <a:xfrm>
            <a:off x="-273819" y="3635870"/>
            <a:ext cx="4092315" cy="3427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16\Desktop\ЧГ 2024\20240327_12392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5687" r="667" b="25057"/>
          <a:stretch/>
        </p:blipFill>
        <p:spPr bwMode="auto">
          <a:xfrm>
            <a:off x="3417782" y="3900299"/>
            <a:ext cx="3954280" cy="288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k16\Desktop\ЧГ 2024\20240327_12421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2604" r="3668" b="29032"/>
          <a:stretch/>
        </p:blipFill>
        <p:spPr bwMode="auto">
          <a:xfrm>
            <a:off x="5604581" y="317147"/>
            <a:ext cx="2018832" cy="335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https://nsportal.ru/sites/default/files/styles/media_gallery_large/public/gallery/2024/02/24/20240216_085528.jpg?itok=o8luVhh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70" y="851167"/>
            <a:ext cx="1198328" cy="2662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nsportal.ru/sites/default/files/styles/media_gallery_large/public/gallery/2024/02/24/20240216_085536.jpg?itok=UnOm7V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20" y="502043"/>
            <a:ext cx="1512539" cy="336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k16\Desktop\ЧГ 2024\20240327_12404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31883" r="7334" b="24604"/>
          <a:stretch/>
        </p:blipFill>
        <p:spPr bwMode="auto">
          <a:xfrm>
            <a:off x="7259630" y="3625136"/>
            <a:ext cx="2090385" cy="2777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k16\Desktop\ЧГ 2024\20240327_124027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9377" r="19667" b="57014"/>
          <a:stretch/>
        </p:blipFill>
        <p:spPr bwMode="auto">
          <a:xfrm>
            <a:off x="9279124" y="3974259"/>
            <a:ext cx="3068143" cy="289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47675" y="762624"/>
            <a:ext cx="212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Верно/ Неверно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015" y="1530707"/>
            <a:ext cx="230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Вопрос - ответ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6084" y="2668121"/>
            <a:ext cx="1647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Пересказ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90282"/>
            <a:ext cx="10515600" cy="57105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                        Преобразуй</a:t>
            </a: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Рисунок 5" descr="C:\Users\k16\Desktop\ЧГ 2024\20240327_1242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8553" r="2667" b="36082"/>
          <a:stretch/>
        </p:blipFill>
        <p:spPr bwMode="auto">
          <a:xfrm>
            <a:off x="695739" y="0"/>
            <a:ext cx="2239936" cy="371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16\Desktop\ЧГ 2024\20240327_1325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4234" r="9227" b="11048"/>
          <a:stretch/>
        </p:blipFill>
        <p:spPr bwMode="auto">
          <a:xfrm>
            <a:off x="176496" y="2762543"/>
            <a:ext cx="3066415" cy="212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k16\Desktop\ЧГ 2024\20240327_1324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33136" r="6642" b="10550"/>
          <a:stretch/>
        </p:blipFill>
        <p:spPr bwMode="auto">
          <a:xfrm>
            <a:off x="99736" y="4976385"/>
            <a:ext cx="2884450" cy="1971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0654" y="470703"/>
            <a:ext cx="2941824" cy="164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k16\Desktop\ЧГ 2024\20240327_12361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21005" r="7167" b="29858"/>
          <a:stretch/>
        </p:blipFill>
        <p:spPr bwMode="auto">
          <a:xfrm>
            <a:off x="3229166" y="3986915"/>
            <a:ext cx="2509447" cy="331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k16\Desktop\ЧГ 2024\20240327_12420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6880" b="27006"/>
          <a:stretch/>
        </p:blipFill>
        <p:spPr bwMode="auto">
          <a:xfrm>
            <a:off x="6459648" y="535203"/>
            <a:ext cx="2331830" cy="387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k16\Desktop\ЧГ 2024\20240327_12363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16055" b="61065"/>
          <a:stretch/>
        </p:blipFill>
        <p:spPr bwMode="auto">
          <a:xfrm>
            <a:off x="5542622" y="3011984"/>
            <a:ext cx="2106431" cy="249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k16\Desktop\ЧГ 2024\20240327_123814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285" b="36459"/>
          <a:stretch/>
        </p:blipFill>
        <p:spPr bwMode="auto">
          <a:xfrm>
            <a:off x="8904381" y="679572"/>
            <a:ext cx="3287619" cy="2327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k16\Desktop\ЧГ 2024\20240327_123833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18530" r="2335" b="34808"/>
          <a:stretch/>
        </p:blipFill>
        <p:spPr bwMode="auto">
          <a:xfrm>
            <a:off x="9071500" y="3011984"/>
            <a:ext cx="3011758" cy="244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61" y="4976385"/>
            <a:ext cx="2664052" cy="1739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C:\Users\k16\Desktop\ЧГ 2024\20240327_123719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8057" r="20334" b="36685"/>
          <a:stretch/>
        </p:blipFill>
        <p:spPr bwMode="auto">
          <a:xfrm>
            <a:off x="6509947" y="4721260"/>
            <a:ext cx="2278211" cy="2730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1427" y="5439905"/>
            <a:ext cx="2450389" cy="1689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12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882" y="986742"/>
            <a:ext cx="10515600" cy="47506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Задания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«Верно/ Не верно», «Вопрос- ответ. Пересказ» работают на все группы читательских умений, реализуют все виды чтения на текстовом этапе работы;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Задания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«Преобразуй» включают в себя все этапы работы с текстом, учащиеся трансформируют текст в другой формат, либо извлекают текст из таблиц, файлов и т.д., результатом всегда является выход на устную речь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07612-6356-4E4B-8C94-7BD27A16D1B5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293</Words>
  <Application>Microsoft Office PowerPoint</Application>
  <PresentationFormat>Широкоэкранный</PresentationFormat>
  <Paragraphs>56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Эффективные практики  для формирования читательской грамотности  на уроках английского языка и во внеурочной деятельности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Приемы, виды заданий </vt:lpstr>
      <vt:lpstr> </vt:lpstr>
      <vt:lpstr>                        Преобразуй </vt:lpstr>
      <vt:lpstr>  Задания «Верно/ Не верно», «Вопрос- ответ. Пересказ» работают на все группы читательских умений, реализуют все виды чтения на текстовом этапе работы;   Задания «Преобразуй» включают в себя все этапы работы с текстом, учащиеся трансформируют текст в другой формат, либо извлекают текст из таблиц, файлов и т.д., результатом всегда является выход на устную речь </vt:lpstr>
      <vt:lpstr>    Алгоритм </vt:lpstr>
      <vt:lpstr>Читательская грамотность –основополагающая составляющая для формирования функциональной грамотности  УМК по английскому языку (Forward/ Spotlight) включают в себя задания, направленные на совершенствование навыков работы с текстом  Задания, формирующие навык смыслового чтения, эффективны во внеурочной деятельности </vt:lpstr>
      <vt:lpstr>Спасибо за внимание!    Контактные данные: 89029779747; na_bat@bk.ru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31</cp:lastModifiedBy>
  <cp:revision>119</cp:revision>
  <cp:lastPrinted>2024-02-27T09:06:20Z</cp:lastPrinted>
  <dcterms:created xsi:type="dcterms:W3CDTF">2024-01-31T04:29:48Z</dcterms:created>
  <dcterms:modified xsi:type="dcterms:W3CDTF">2024-04-25T05:28:15Z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