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868" r:id="rId5"/>
    <p:sldId id="883" r:id="rId6"/>
    <p:sldId id="919" r:id="rId7"/>
    <p:sldId id="910" r:id="rId8"/>
    <p:sldId id="916" r:id="rId9"/>
    <p:sldId id="918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966823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600" b="1" dirty="0"/>
              <a:t>Роль классного руководителя в формировании у учащихся качеств личности, направленных на профессиональное </a:t>
            </a:r>
            <a:r>
              <a:rPr lang="ru-RU" sz="3600" b="1" dirty="0" smtClean="0"/>
              <a:t>самоопределение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3702812"/>
            <a:ext cx="9964214" cy="1311476"/>
          </a:xfrm>
        </p:spPr>
        <p:txBody>
          <a:bodyPr/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Добкина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Ирина Владимировна,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классный руководитель в 6 классе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Большекетская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Идеи, цель, задачи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846263"/>
            <a:ext cx="10515600" cy="150018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Одним из важнейших направлений деятельности классного руководителя является </a:t>
            </a:r>
            <a:r>
              <a:rPr lang="ru-RU" dirty="0" err="1">
                <a:solidFill>
                  <a:schemeClr val="tx1"/>
                </a:solidFill>
              </a:rPr>
              <a:t>профориентационная</a:t>
            </a:r>
            <a:r>
              <a:rPr lang="ru-RU" dirty="0">
                <a:solidFill>
                  <a:schemeClr val="tx1"/>
                </a:solidFill>
              </a:rPr>
              <a:t> работа среди учащихся, в системе     которой   педагог  является  центральной  фигурой, так как  он  ближе  всех   стоит к школьникам, доверительнее всех общается с ними, кроме того,  является координатором всех воспитательных воздействий в классе.</a:t>
            </a:r>
          </a:p>
          <a:p>
            <a:r>
              <a:rPr lang="ru-RU" dirty="0">
                <a:solidFill>
                  <a:schemeClr val="tx1"/>
                </a:solidFill>
              </a:rPr>
              <a:t> Современное понимание </a:t>
            </a:r>
            <a:r>
              <a:rPr lang="ru-RU" dirty="0" err="1">
                <a:solidFill>
                  <a:schemeClr val="tx1"/>
                </a:solidFill>
              </a:rPr>
              <a:t>профориентационной</a:t>
            </a:r>
            <a:r>
              <a:rPr lang="ru-RU" dirty="0">
                <a:solidFill>
                  <a:schemeClr val="tx1"/>
                </a:solidFill>
              </a:rPr>
              <a:t> работы заключается в нацеленности на формирование у учащихся качеств личности, позволяющих осуществлять сознательный, самостоятельный профессиональный выбор, быть ответственными за свой выбор, быть профессионально мобильными, что позволяет реализовать себя в профессиональном и социальном плане  </a:t>
            </a: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936625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Согласно </a:t>
            </a:r>
            <a:r>
              <a:rPr lang="ru-RU" sz="2800" dirty="0"/>
              <a:t>Концепции непрерывного воспитания детей и учащейся молодёжи   трудовое и профессиональное образование обучающихся на II ступени общего среднего образования направлено на:</a:t>
            </a:r>
            <a:br>
              <a:rPr lang="ru-RU" sz="2800" dirty="0"/>
            </a:br>
            <a:r>
              <a:rPr lang="ru-RU" sz="2800" dirty="0"/>
              <a:t>-формирование положительного отношения к труду;</a:t>
            </a:r>
            <a:br>
              <a:rPr lang="ru-RU" sz="2800" dirty="0"/>
            </a:br>
            <a:r>
              <a:rPr lang="ru-RU" sz="2800" dirty="0"/>
              <a:t>- развитие познавательного интереса к знаниям, потребности в творческом труде, стремление применять знания на практике;</a:t>
            </a:r>
            <a:br>
              <a:rPr lang="ru-RU" sz="2800" dirty="0"/>
            </a:br>
            <a:r>
              <a:rPr lang="ru-RU" sz="2800" dirty="0"/>
              <a:t>- вооружение учащихся разнообразными трудовыми умениями и навыками, формирование основ культуры умственного и физического труда.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984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аправления </a:t>
            </a:r>
            <a:r>
              <a:rPr lang="ru-RU" dirty="0" err="1"/>
              <a:t>профориентационной</a:t>
            </a:r>
            <a:r>
              <a:rPr lang="ru-RU" dirty="0"/>
              <a:t> работы с учащимися:</a:t>
            </a:r>
          </a:p>
          <a:p>
            <a:r>
              <a:rPr lang="ru-RU" dirty="0"/>
              <a:t>- профессиональное просвещение;</a:t>
            </a:r>
          </a:p>
          <a:p>
            <a:r>
              <a:rPr lang="ru-RU" dirty="0"/>
              <a:t>- профессиональная диагностика;</a:t>
            </a:r>
          </a:p>
          <a:p>
            <a:r>
              <a:rPr lang="ru-RU" dirty="0"/>
              <a:t>- профессиональная консультация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Работа </a:t>
            </a:r>
            <a:r>
              <a:rPr lang="ru-RU" dirty="0"/>
              <a:t>классного руководителя по профориентации с родителями </a:t>
            </a:r>
            <a:r>
              <a:rPr lang="ru-RU" dirty="0" smtClean="0"/>
              <a:t>учащихся: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т</a:t>
            </a:r>
            <a:r>
              <a:rPr lang="ru-RU" dirty="0" smtClean="0"/>
              <a:t>ематические </a:t>
            </a:r>
            <a:r>
              <a:rPr lang="ru-RU" dirty="0"/>
              <a:t>родительские собрания</a:t>
            </a:r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3" y="121517"/>
            <a:ext cx="2636476" cy="326591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05" y="121516"/>
            <a:ext cx="2624296" cy="3265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38" y="121516"/>
            <a:ext cx="2531368" cy="3265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59" y="121517"/>
            <a:ext cx="2620105" cy="3265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3" y="3631044"/>
            <a:ext cx="2596137" cy="3013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70" y="3693894"/>
            <a:ext cx="2833735" cy="3013365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06" y="3543154"/>
            <a:ext cx="2921332" cy="33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183</Words>
  <Application>Microsoft Office PowerPoint</Application>
  <PresentationFormat>Широкоэкранный</PresentationFormat>
  <Paragraphs>21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 «Роль классного руководителя в формировании у учащихся качеств личности, направленных на профессиональное самоопределение»</vt:lpstr>
      <vt:lpstr>Идеи, цель, задачи практики:</vt:lpstr>
      <vt:lpstr>           Согласно Концепции непрерывного воспитания детей и учащейся молодёжи   трудовое и профессиональное образование обучающихся на II ступени общего среднего образования направлено на: -формирование положительного отношения к труду; - развитие познавательного интереса к знаниям, потребности в творческом труде, стремление применять знания на практике; - вооружение учащихся разнообразными трудовыми умениями и навыками, формирование основ культуры умственного и физического труда.   </vt:lpstr>
      <vt:lpstr>Описание практики :</vt:lpstr>
      <vt:lpstr>Результат:</vt:lpstr>
      <vt:lpstr>Спасибо за внимание!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*</cp:lastModifiedBy>
  <cp:revision>122</cp:revision>
  <cp:lastPrinted>2024-02-27T09:06:20Z</cp:lastPrinted>
  <dcterms:created xsi:type="dcterms:W3CDTF">2024-01-31T04:29:48Z</dcterms:created>
  <dcterms:modified xsi:type="dcterms:W3CDTF">2024-04-22T05:09:43Z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