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868" r:id="rId5"/>
    <p:sldId id="883" r:id="rId6"/>
    <p:sldId id="910" r:id="rId7"/>
    <p:sldId id="916" r:id="rId8"/>
    <p:sldId id="918" r:id="rId9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9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759F5ACB-277B-400E-9CA9-34F1BE2D9438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18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9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9CF3A517-5550-4900-BF6A-3B03E0C05C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907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g4dfce81f19_0_45:notes">
            <a:extLst>
              <a:ext uri="{FF2B5EF4-FFF2-40B4-BE49-F238E27FC236}">
                <a16:creationId xmlns="" xmlns:a16="http://schemas.microsoft.com/office/drawing/2014/main" id="{A260317E-2AC1-488E-AC9A-FCC83DB109D8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7411" name="Google Shape;121;g4dfce81f19_0_45:notes">
            <a:extLst>
              <a:ext uri="{FF2B5EF4-FFF2-40B4-BE49-F238E27FC236}">
                <a16:creationId xmlns="" xmlns:a16="http://schemas.microsoft.com/office/drawing/2014/main" id="{41F2ECC8-E166-4AB7-9B4B-794B18B385A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SzPts val="1100"/>
            </a:pPr>
            <a:endParaRPr lang="ru-RU" altLang="ru-RU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488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81787" cy="37592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4458">
              <a:defRPr/>
            </a:pPr>
            <a:fld id="{51A4585F-ED12-49E8-9177-E7D5D418FB26}" type="slidenum">
              <a:rPr lang="ru-RU">
                <a:solidFill>
                  <a:prstClr val="black"/>
                </a:solidFill>
                <a:latin typeface="Calibri"/>
                <a:cs typeface="Arial"/>
                <a:sym typeface="Arial"/>
              </a:rPr>
              <a:pPr defTabSz="924458">
                <a:defRPr/>
              </a:pPr>
              <a:t>2</a:t>
            </a:fld>
            <a:endParaRPr lang="ru-RU">
              <a:solidFill>
                <a:prstClr val="black"/>
              </a:solidFill>
              <a:latin typeface="Calibri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05312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hyperlink" Target="https://presentation-creation.ru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0F12926-082F-45BB-8B53-DCD2D4A02E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5F8DF69E-9E2E-416F-B5F3-AFDB27AD21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FB513A1-9F45-41FA-9862-52DC82D0A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17B718F-FF24-489D-A4FE-47B61711B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893FEC6-E33D-46EC-8406-D6E003977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694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02209D6-57C0-4192-AEAF-A509DC8B7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874794BC-06E9-4FB4-98F9-A509D04795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BEBEE37-97AF-44C7-9966-FA715F830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3FB00BE-CF61-484B-BEEF-1E320E1EC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5291C05-14F6-44B2-99DF-D1F04972A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9278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C83A005F-C2C9-4031-83C5-56A1B67EAA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514A8524-40EE-43B7-8BB1-557774DE37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8BE2F19-9992-4115-B903-1ED985C0D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8A87333-3A66-4D19-BF7A-EE659E6C3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A4C4E76-EF7B-427E-9753-5B82F7233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583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ening slide">
  <p:cSld name="Opening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386100" y="2268300"/>
            <a:ext cx="6123200" cy="23764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386100" y="4275200"/>
            <a:ext cx="3202800" cy="9560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None/>
              <a:defRPr>
                <a:solidFill>
                  <a:srgbClr val="000000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85486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31F919D-1603-4E3D-95FD-FB1F4E05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BC8CEC0-0D0B-453B-8963-A2AED8FB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000" y="6356350"/>
            <a:ext cx="7650000" cy="365126"/>
          </a:xfrm>
        </p:spPr>
        <p:txBody>
          <a:bodyPr/>
          <a:lstStyle/>
          <a:p>
            <a:r>
              <a:rPr lang="ru-RU" dirty="0"/>
              <a:t>Шаблоны презентаций с сайта </a:t>
            </a:r>
            <a:r>
              <a:rPr lang="en-US" dirty="0">
                <a:hlinkClick r:id="rId2"/>
              </a:rPr>
              <a:t>presentation-creation.ru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9621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2E6EE85-AE4E-434D-ABA3-89C9A426A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8CFA13A-D776-4238-8C67-29BB06A8D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6BA1FBE-5BE4-47E8-BAC6-EA1F6C75E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1737F75-34AD-4B93-BBC7-A08AF3294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19F3782-AE46-4036-8782-83730B56C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74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94E0B74-1C93-48D1-9E04-F3FA53274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1C0B472F-3449-489C-A26E-0DBB31D07E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D74457B-2B51-410E-A405-F745D0BCF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E7400D3-AB3C-4FBB-B943-6A4468F46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CFAA31B-5E18-4658-8B36-992E1259D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23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BE0658C-A937-4DF4-BE2D-9E45D4792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16E2306-533B-4C6E-8710-333B27CB84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57701D43-4145-4E8A-A89A-EB28A42E2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A41CCA2-07A3-4DBA-A124-E044A85FB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C680AF79-03F8-43EE-8E8E-A05D6E772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01657E6B-1206-430E-97ED-F9F341AB1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494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AE55F4A-54E1-4F02-AAD7-5AA1D325A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ABF0B33F-C550-4F29-B7C2-03C6B2563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641387D5-405D-4EFB-8FB7-AEBBB4389F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377F2059-13DE-460D-B4CA-AE767134C8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32AFCC15-D9B1-40F7-943A-11D5A7456C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C0438063-2A05-4E12-88E0-BF2B3F235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5B5F6853-9AD7-49E5-B0DB-5A6DE5DB3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17AD96D8-618A-4AF4-85B4-995953C97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993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58F61A4-4353-4FFA-A120-FD1B296A2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BD7BDCEE-E1DD-4B3C-B2E4-1FCCFB4B3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37D86783-C54B-4B5C-AA21-90D5FF9CC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D383DF1B-95E6-4473-9EAC-F9A3C4947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526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6B914979-BF52-4EC0-8DFF-5EE5C047E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461C649F-02DA-4CF1-AD88-EB077E160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E7DC2829-0FDF-4CEE-AA84-D17E28C8A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566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E2C4A87-C870-4399-ACCD-6A780362D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D165652-AEA8-4536-8140-2DA3DC991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B6952051-2700-4A11-960A-E8CA7B4E14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EF865DE3-2F1E-4ECD-AAE2-2940E49CD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944DC076-1EE8-4731-BBF9-81BCD8FCB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EA816FA9-DE06-4C2C-8F84-59565704B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642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8219F6D-4BCC-4646-AE0D-124778E98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927C19B6-2B81-4811-B570-3844536A29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1E29E42C-78CD-497D-83C9-BEB7F9CFE4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8C7812EF-3CBE-40FC-A88B-9B108294C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6CEB45C2-9A64-4C78-9D63-F7B4B3648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3A8A48E1-A7A7-4279-A7BD-5EFC086F0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785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alphaModFix amt="19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5575D51-CF54-4B71-8AFA-8A3407895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57B52C3A-3448-4055-84ED-0D582BC6A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64DDA5E-5F7B-43A8-9CBC-032886FBAF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87963-216B-479B-97D2-28DB6A036A3C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0E270C2-9836-46C1-B097-C4D1DF1A64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E5F5C4F-2631-4504-99CC-43A82FC3CE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101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8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Google Shape;126;p24">
            <a:extLst>
              <a:ext uri="{FF2B5EF4-FFF2-40B4-BE49-F238E27FC236}">
                <a16:creationId xmlns="" xmlns:a16="http://schemas.microsoft.com/office/drawing/2014/main" id="{B5EBBCD3-CEA2-47EB-8FEC-ADFAC6188C16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350705" y="1966823"/>
            <a:ext cx="10688875" cy="1126264"/>
          </a:xfrm>
        </p:spPr>
        <p:txBody>
          <a:bodyPr anchor="t"/>
          <a:lstStyle/>
          <a:p>
            <a:pPr algn="ctr">
              <a:spcBef>
                <a:spcPct val="0"/>
              </a:spcBef>
              <a:spcAft>
                <a:spcPts val="3000"/>
              </a:spcAft>
              <a:buClr>
                <a:srgbClr val="434343"/>
              </a:buClr>
            </a:pPr>
            <a:r>
              <a:rPr lang="ru-RU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Название практики </a:t>
            </a:r>
            <a:r>
              <a:rPr lang="ru-RU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«Гражданско-патриотическое воспитание младших школьников через урочную и внеурочную деятельность</a:t>
            </a:r>
            <a:r>
              <a:rPr lang="ru-RU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="" xmlns:a16="http://schemas.microsoft.com/office/drawing/2014/main" id="{F28D803E-E8B4-CA44-A783-E8F57A0C30C2}"/>
              </a:ext>
            </a:extLst>
          </p:cNvPr>
          <p:cNvCxnSpPr>
            <a:cxnSpLocks/>
          </p:cNvCxnSpPr>
          <p:nvPr/>
        </p:nvCxnSpPr>
        <p:spPr>
          <a:xfrm>
            <a:off x="562991" y="3414549"/>
            <a:ext cx="9885553" cy="0"/>
          </a:xfrm>
          <a:prstGeom prst="line">
            <a:avLst/>
          </a:prstGeom>
          <a:ln w="19050">
            <a:solidFill>
              <a:srgbClr val="D1002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CAD14170-E147-A948-B2F6-215206C915CF}"/>
              </a:ext>
            </a:extLst>
          </p:cNvPr>
          <p:cNvSpPr/>
          <p:nvPr/>
        </p:nvSpPr>
        <p:spPr>
          <a:xfrm>
            <a:off x="334424" y="3848503"/>
            <a:ext cx="11047690" cy="88973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ru-RU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BF3FE68D-7876-E746-9D5E-56D578F5E8A1}"/>
              </a:ext>
            </a:extLst>
          </p:cNvPr>
          <p:cNvSpPr/>
          <p:nvPr/>
        </p:nvSpPr>
        <p:spPr>
          <a:xfrm>
            <a:off x="11606233" y="6789157"/>
            <a:ext cx="585767" cy="73198"/>
          </a:xfrm>
          <a:prstGeom prst="rect">
            <a:avLst/>
          </a:prstGeom>
          <a:solidFill>
            <a:srgbClr val="909BA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Shape 88"/>
          <p:cNvSpPr/>
          <p:nvPr/>
        </p:nvSpPr>
        <p:spPr>
          <a:xfrm rot="5400000">
            <a:off x="11874849" y="2256798"/>
            <a:ext cx="227948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  <a:latin typeface="Arial"/>
                <a:ea typeface="Arial"/>
                <a:cs typeface="Arial"/>
              </a:rPr>
              <a:t> </a:t>
            </a:r>
            <a:endParaRPr lang="ru-RU" sz="1200" dirty="0">
              <a:solidFill>
                <a:schemeClr val="bg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50705" y="4300536"/>
            <a:ext cx="9964214" cy="1311476"/>
          </a:xfrm>
        </p:spPr>
        <p:txBody>
          <a:bodyPr/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Селиванова Г.А.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учитель начальных классов, 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«Троицкая средняя школа»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9047961" y="5908897"/>
            <a:ext cx="3181060" cy="1128394"/>
            <a:chOff x="9047961" y="5908897"/>
            <a:chExt cx="3181060" cy="1128394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47961" y="5908897"/>
              <a:ext cx="878368" cy="1128394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9850139" y="6003704"/>
              <a:ext cx="23788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ОТДЕЛ ОБРАЗОВАНИЯ</a:t>
              </a:r>
            </a:p>
            <a:p>
              <a:r>
                <a:rPr lang="ru-RU" sz="1100" dirty="0" smtClean="0"/>
                <a:t>АДМИНИСТРАЦИИ ПИРОВСКОГО МУНИЦИПАЛЬНОГО ОКРУГА</a:t>
              </a:r>
              <a:endParaRPr lang="ru-RU" sz="1100" dirty="0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9904966" y="5987735"/>
              <a:ext cx="20366" cy="7969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2363638" y="138023"/>
            <a:ext cx="7073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Муниципальное бюджетное общеобразовательное учреждение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«Троицкая средняя школа»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6281401" y="5999268"/>
            <a:ext cx="2766560" cy="826488"/>
            <a:chOff x="6281401" y="5999268"/>
            <a:chExt cx="2766560" cy="826488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760" t="19200" r="16435" b="13778"/>
            <a:stretch/>
          </p:blipFill>
          <p:spPr>
            <a:xfrm>
              <a:off x="6281401" y="6003704"/>
              <a:ext cx="671597" cy="822052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6980794" y="6006329"/>
              <a:ext cx="20671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/>
                <a:t>ПИРОВСКИЙ МУНИЦИПАЛЬНЫЙ ОКРУГ</a:t>
              </a:r>
              <a:endParaRPr lang="ru-RU" sz="1200" dirty="0"/>
            </a:p>
          </p:txBody>
        </p:sp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008299" y="5999268"/>
              <a:ext cx="30483" cy="80474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28508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00202" y="762625"/>
            <a:ext cx="10515600" cy="570166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Ц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ель: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00202" y="1525251"/>
            <a:ext cx="10515600" cy="4897584"/>
          </a:xfrm>
        </p:spPr>
        <p:txBody>
          <a:bodyPr>
            <a:normAutofit fontScale="77500" lnSpcReduction="20000"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формирование у подрастающего поколения любви к Родине, к родному краю, бережного отношения к народным традициям, обычаям, уважения к историческому прошлому страны, воспитание у детей патриотизма, формирование гражданских позиций</a:t>
            </a:r>
            <a:r>
              <a:rPr lang="ru-RU" sz="2800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sz="2800" b="1" dirty="0" smtClean="0">
                <a:solidFill>
                  <a:schemeClr val="tx1"/>
                </a:solidFill>
              </a:rPr>
              <a:t>Задачи: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1.Формировать черты </a:t>
            </a:r>
            <a:r>
              <a:rPr lang="ru-RU" sz="2800" dirty="0">
                <a:solidFill>
                  <a:schemeClr val="tx1"/>
                </a:solidFill>
              </a:rPr>
              <a:t>характера, которые помогут ребенку стать человеком и           гражданином своей страны.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2.Углубить знания </a:t>
            </a:r>
            <a:r>
              <a:rPr lang="ru-RU" sz="2800" dirty="0">
                <a:solidFill>
                  <a:schemeClr val="tx1"/>
                </a:solidFill>
              </a:rPr>
              <a:t>о Родине, своем родном крае, месте рождения.</a:t>
            </a:r>
          </a:p>
          <a:p>
            <a:r>
              <a:rPr lang="ru-RU" sz="2800" dirty="0">
                <a:solidFill>
                  <a:schemeClr val="tx1"/>
                </a:solidFill>
              </a:rPr>
              <a:t>3. Пробуждать желания знакомиться с историей своей семьи.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4.Углубить знания </a:t>
            </a:r>
            <a:r>
              <a:rPr lang="ru-RU" sz="2800" dirty="0">
                <a:solidFill>
                  <a:schemeClr val="tx1"/>
                </a:solidFill>
              </a:rPr>
              <a:t>об истории, традициях, культуре,  святынях России.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5.Воспитать уважение </a:t>
            </a:r>
            <a:r>
              <a:rPr lang="ru-RU" sz="2800" dirty="0">
                <a:solidFill>
                  <a:schemeClr val="tx1"/>
                </a:solidFill>
              </a:rPr>
              <a:t>к защитникам Отечества.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6.Воспитать преданность </a:t>
            </a:r>
            <a:r>
              <a:rPr lang="ru-RU" sz="2800" dirty="0">
                <a:solidFill>
                  <a:schemeClr val="tx1"/>
                </a:solidFill>
              </a:rPr>
              <a:t>Отчизне, готовности к защите Родины, верности    боевым и трудовым традициям старшего поколения; </a:t>
            </a:r>
          </a:p>
          <a:p>
            <a:r>
              <a:rPr lang="ru-RU" sz="2800" dirty="0">
                <a:solidFill>
                  <a:schemeClr val="tx1"/>
                </a:solidFill>
              </a:rPr>
              <a:t>7. Развивать желание быть полезным в семье, школе, своему народу, участвовать в общественно-полезном труде.</a:t>
            </a:r>
          </a:p>
          <a:p>
            <a:endParaRPr lang="ru-RU" sz="2800" dirty="0">
              <a:solidFill>
                <a:schemeClr val="tx1"/>
              </a:solidFill>
            </a:endParaRPr>
          </a:p>
          <a:p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5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Описание практики 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Для реализации этой цели и решения задач в своей работе использую и применяю </a:t>
            </a:r>
            <a:r>
              <a:rPr lang="ru-RU" b="1" dirty="0"/>
              <a:t>традиционные </a:t>
            </a:r>
            <a:r>
              <a:rPr lang="ru-RU" dirty="0"/>
              <a:t>формы работы: классные часы с использованием презентаций, праздники, беседы, викторины, выставки рисунков, уроки мужества, внеклассные мероприятия на патриотическую тему. </a:t>
            </a:r>
          </a:p>
          <a:p>
            <a:r>
              <a:rPr lang="ru-RU" b="1" dirty="0"/>
              <a:t>Инновационные</a:t>
            </a:r>
            <a:r>
              <a:rPr lang="ru-RU" dirty="0"/>
              <a:t> формы работы: участие в социальных проектах, конференциях, экскурсионная деятельность с посещением музеев, выставок, встречи с интересными людьми, просмотр видеофильмов.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81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Результат: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Дети ежегодно принимают  участие в выставках поделок: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«</a:t>
            </a:r>
            <a:r>
              <a:rPr lang="ru-RU" dirty="0"/>
              <a:t>Дары осени</a:t>
            </a:r>
            <a:r>
              <a:rPr lang="ru-RU" dirty="0" smtClean="0"/>
              <a:t>». </a:t>
            </a:r>
            <a:r>
              <a:rPr lang="ru-RU" dirty="0"/>
              <a:t>В</a:t>
            </a:r>
            <a:r>
              <a:rPr lang="ru-RU" dirty="0" smtClean="0"/>
              <a:t> </a:t>
            </a:r>
            <a:r>
              <a:rPr lang="ru-RU" dirty="0"/>
              <a:t>школьных концертах посвященные праздникам : «День учителя» , «День матери», «День Защитника </a:t>
            </a:r>
            <a:r>
              <a:rPr lang="ru-RU" dirty="0" smtClean="0"/>
              <a:t>Отечества» и </a:t>
            </a:r>
            <a:r>
              <a:rPr lang="ru-RU" dirty="0"/>
              <a:t>другие.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Участвуют </a:t>
            </a:r>
            <a:r>
              <a:rPr lang="ru-RU" dirty="0"/>
              <a:t>в празднование  «Дня Победы»: читают стихи на конкурсе чтецов,  украшают окна, принимают участие в шествии Бессмертного полка, в митинге, возлагают к подножию </a:t>
            </a:r>
            <a:r>
              <a:rPr lang="ru-RU"/>
              <a:t>памятника </a:t>
            </a:r>
            <a:r>
              <a:rPr lang="ru-RU" smtClean="0"/>
              <a:t>цветы.</a:t>
            </a:r>
            <a:endParaRPr lang="ru-RU" dirty="0"/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52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315589"/>
            <a:ext cx="10515600" cy="1325563"/>
          </a:xfrm>
        </p:spPr>
        <p:txBody>
          <a:bodyPr>
            <a:normAutofit/>
          </a:bodyPr>
          <a:lstStyle/>
          <a:p>
            <a: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b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53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30AB10077A724C839E4986156325CC" ma:contentTypeVersion="17" ma:contentTypeDescription="Create a new document." ma:contentTypeScope="" ma:versionID="1de3df42ae0ee3a745416261f44d8f55">
  <xsd:schema xmlns:xsd="http://www.w3.org/2001/XMLSchema" xmlns:xs="http://www.w3.org/2001/XMLSchema" xmlns:p="http://schemas.microsoft.com/office/2006/metadata/properties" xmlns:ns3="f292e62f-e7af-4f2d-abe7-fcfc6bfeaf98" xmlns:ns4="2cd90d2f-c2fa-46b6-ac30-6e67ba23606c" targetNamespace="http://schemas.microsoft.com/office/2006/metadata/properties" ma:root="true" ma:fieldsID="86478132a2c51aca41e3630d4b437d77" ns3:_="" ns4:_="">
    <xsd:import namespace="f292e62f-e7af-4f2d-abe7-fcfc6bfeaf98"/>
    <xsd:import namespace="2cd90d2f-c2fa-46b6-ac30-6e67ba23606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92e62f-e7af-4f2d-abe7-fcfc6bfeaf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d90d2f-c2fa-46b6-ac30-6e67ba23606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F755615-7201-4F9D-A9C9-DFC643B3C7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92e62f-e7af-4f2d-abe7-fcfc6bfeaf98"/>
    <ds:schemaRef ds:uri="2cd90d2f-c2fa-46b6-ac30-6e67ba2360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41030FE-A2B9-4DAF-81E6-D8C49E11E52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807612-6356-4E4B-8C94-7BD27A16D1B5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2cd90d2f-c2fa-46b6-ac30-6e67ba23606c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f292e62f-e7af-4f2d-abe7-fcfc6bfeaf9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1462</TotalTime>
  <Words>307</Words>
  <Application>Microsoft Office PowerPoint</Application>
  <PresentationFormat>Широкоэкранный</PresentationFormat>
  <Paragraphs>27</Paragraphs>
  <Slides>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Название практики  «Гражданско-патриотическое воспитание младших школьников через урочную и внеурочную деятельность»</vt:lpstr>
      <vt:lpstr>Цель:</vt:lpstr>
      <vt:lpstr>Описание практики :</vt:lpstr>
      <vt:lpstr>Результат:</vt:lpstr>
      <vt:lpstr>Спасибо за внимание!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Вопросы для работы групп</dc:title>
  <dc:creator>Андреева Светлана Юрьевна</dc:creator>
  <cp:lastModifiedBy>новый3</cp:lastModifiedBy>
  <cp:revision>116</cp:revision>
  <cp:lastPrinted>2024-02-27T09:06:20Z</cp:lastPrinted>
  <dcterms:created xsi:type="dcterms:W3CDTF">2024-01-31T04:29:48Z</dcterms:created>
  <dcterms:modified xsi:type="dcterms:W3CDTF">2024-04-22T09:03:32Z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0x010100C130AB10077A724C839E4986156325CC</vt:lpwstr>
  </property>
</Properties>
</file>