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868" r:id="rId5"/>
    <p:sldId id="883" r:id="rId6"/>
    <p:sldId id="910" r:id="rId7"/>
    <p:sldId id="924" r:id="rId8"/>
    <p:sldId id="923" r:id="rId9"/>
    <p:sldId id="925" r:id="rId10"/>
    <p:sldId id="921" r:id="rId11"/>
    <p:sldId id="936" r:id="rId12"/>
    <p:sldId id="928" r:id="rId13"/>
    <p:sldId id="929" r:id="rId14"/>
    <p:sldId id="930" r:id="rId15"/>
    <p:sldId id="932" r:id="rId16"/>
    <p:sldId id="934" r:id="rId17"/>
    <p:sldId id="935" r:id="rId18"/>
    <p:sldId id="931" r:id="rId19"/>
    <p:sldId id="916" r:id="rId20"/>
    <p:sldId id="917" r:id="rId21"/>
    <p:sldId id="918" r:id="rId2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:a16="http://schemas.microsoft.com/office/drawing/2014/main" xmlns="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:a16="http://schemas.microsoft.com/office/drawing/2014/main" xmlns="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1-97.userapi.com/s/v1/if1/yYqonX3dKY7ePfOo1oOJfgI2HwetgyPM3a0tjxtgztqgPAtFldX1rgJCqqs6H0VdqbCD9V2W.jpg?size=1488x1506&amp;quality=96&amp;crop=0,203,1488,1506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492" y="3867920"/>
            <a:ext cx="2877014" cy="2622089"/>
          </a:xfrm>
          <a:prstGeom prst="rect">
            <a:avLst/>
          </a:prstGeom>
          <a:noFill/>
        </p:spPr>
      </p:pic>
      <p:sp>
        <p:nvSpPr>
          <p:cNvPr id="16389" name="Google Shape;126;p24">
            <a:extLst>
              <a:ext uri="{FF2B5EF4-FFF2-40B4-BE49-F238E27FC236}">
                <a16:creationId xmlns:a16="http://schemas.microsoft.com/office/drawing/2014/main" xmlns="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847493" y="1427356"/>
            <a:ext cx="10192087" cy="1665731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«Формирование читательской грамотности в урочное и внеурочное время»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15882" y="4572000"/>
            <a:ext cx="7449015" cy="12489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Тимебулатова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Гульфия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Фаритовна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учитель русского языка и литературы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90654" y="138023"/>
            <a:ext cx="11285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Троицкая средняя школа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1" descr="F:\ФОТО декадник\IMG_20240205_1245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57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рисунков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Чит гр24\рмо\IMG_20240325_120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13" y="857233"/>
            <a:ext cx="5278703" cy="5278703"/>
          </a:xfrm>
          <a:prstGeom prst="rect">
            <a:avLst/>
          </a:prstGeom>
          <a:noFill/>
        </p:spPr>
      </p:pic>
      <p:pic>
        <p:nvPicPr>
          <p:cNvPr id="1027" name="Picture 3" descr="C:\Users\Asus\Desktop\Чит гр24\рмо\IMG_20240325_1204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1" y="928671"/>
            <a:ext cx="5355165" cy="5332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02591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«Заветные строки Астафьева»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Users\Asus\AppData\Local\Packages\Microsoft.Windows.Photos_8wekyb3d8bbwe\TempState\ShareServiceTempFolder\19.jpeg"/>
          <p:cNvPicPr>
            <a:picLocks noGrp="1"/>
          </p:cNvPicPr>
          <p:nvPr>
            <p:ph sz="half" idx="2"/>
          </p:nvPr>
        </p:nvPicPr>
        <p:blipFill>
          <a:blip r:embed="rId2"/>
          <a:srcRect l="945" t="21024" b="9449"/>
          <a:stretch>
            <a:fillRect/>
          </a:stretch>
        </p:blipFill>
        <p:spPr bwMode="auto">
          <a:xfrm>
            <a:off x="379142" y="1025912"/>
            <a:ext cx="5617376" cy="50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F:\ФОТО декадник\IMG_20240213_12201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498" y="1003610"/>
            <a:ext cx="5464097" cy="52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428604"/>
            <a:ext cx="10972800" cy="57500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 «Заветные строки Астафьева»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" name="Содержимое 9" descr="F:\ФОТО декадник\IMG_20240213_12195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37" y="981307"/>
            <a:ext cx="5230444" cy="541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F:\ФОТО декадник\IMG_20240213_12205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937" y="1449659"/>
            <a:ext cx="6066264" cy="469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IMG_20240325_12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1878" y="0"/>
            <a:ext cx="12963879" cy="72921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1963" y="121442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Asus\AppData\Local\Packages\Microsoft.Windows.Photos_8wekyb3d8bbwe\TempState\ShareServiceTempFolder\15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500" y="267630"/>
            <a:ext cx="10255442" cy="759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Школьный этап конкурса «Живая классика»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Дети научились понимать и  отбирать информацию и успешно её интерпретировать,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 них повысилась мотивация и появился интерес к творчеству изучаемых писателей и поэтов;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повысилась читательская активность учащихся;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дети стали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читать произведения не только потому, что это задают, но и потому, что это интересно. </a:t>
            </a:r>
          </a:p>
          <a:p>
            <a:pPr>
              <a:buFontTx/>
              <a:buChar char="-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улучшились коммуникативные навыки: ребята с удовольствием работали в парах и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группе.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Предложения по корректировке действий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Объединить усилия всех учителей,  библиотекарей, родителей, учеников в работе по развитию ЧГ.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Разработать и внедрить программу по развитию читательской грамотности в урочное и внеурочное время на всех уровнях обучения.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Контактные данные:</a:t>
            </a:r>
            <a:br>
              <a:rPr lang="ru-RU" sz="31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latin typeface="Times New Roman" pitchFamily="18" charset="0"/>
                <a:cs typeface="Times New Roman" pitchFamily="18" charset="0"/>
              </a:rPr>
              <a:t>89238762906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-1"/>
            <a:ext cx="10515600" cy="2297151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читательской грамотности путём поиска                         мотивации к чтению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846263"/>
            <a:ext cx="10515600" cy="4487630"/>
          </a:xfrm>
        </p:spPr>
        <p:txBody>
          <a:bodyPr>
            <a:normAutofit/>
          </a:bodyPr>
          <a:lstStyle/>
          <a:p>
            <a:endParaRPr lang="ru-RU" sz="33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повысить мотивацию и  читательскую активность обучающихся;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 вызвать у  детей интерес к чтению;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создать условия для воспитания читателя, способного отбирать, понимать информацию и успешно её интерпретировать.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РАЗВИТИЯ ЧГ (ТРКМ)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«Верите ли вы, что...»(+ -)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Учащиеся, выбирая "верные утверждения" из предложенных учителем описывают заданную тему (ситуацию, обстановку, систему правил.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 «Мозаика». «Восстановление текста»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Сложение целого текста из частей.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 разделяется на части (предложения, абзацы).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Ученикам предлагается собрать текст из разрозненных частей, разложив их 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правильной последовательности.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449659"/>
            <a:ext cx="5181600" cy="5018048"/>
          </a:xfrm>
        </p:spPr>
        <p:txBody>
          <a:bodyPr>
            <a:normAutofit fontScale="55000" lnSpcReduction="20000"/>
          </a:bodyPr>
          <a:lstStyle/>
          <a:p>
            <a:pPr fontAlgn="t"/>
            <a:endParaRPr lang="ru-RU" b="1" dirty="0" smtClean="0"/>
          </a:p>
          <a:p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Инсерт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- «эта информация мне уже известна»;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Здесь  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тезисно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записываются термины и понятия, встречающиеся в тексте, которые уже были известны.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b="1" dirty="0" smtClean="0"/>
          </a:p>
          <a:p>
            <a:pPr fontAlgn="t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«узнал новое»; </a:t>
            </a:r>
          </a:p>
          <a:p>
            <a:pPr fontAlgn="t"/>
            <a:r>
              <a:rPr lang="ru-RU" b="1" dirty="0" smtClean="0"/>
              <a:t>Отмечается все новое, что стало известно из текста.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«думал иначе»;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Отмечаются противоречия. Ученик отмечает то, что идет вразрез с его знаниями и убеждениями.</a:t>
            </a:r>
            <a:endParaRPr lang="ru-RU" b="1" dirty="0" smtClean="0"/>
          </a:p>
          <a:p>
            <a:pPr fontAlgn="t"/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? -   «есть вопросы,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уточнения, в этом материале мне не все понятно»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/>
              <a:t>+</a:t>
            </a:r>
            <a:endParaRPr lang="ru-RU" dirty="0" smtClean="0"/>
          </a:p>
          <a:p>
            <a:pPr fontAlgn="t"/>
            <a:endParaRPr lang="ru-RU" b="1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618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«Маркировка -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393580" y="1048215"/>
            <a:ext cx="7515922" cy="54864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Текст 7"/>
          <p:cNvSpPr>
            <a:spLocks noGrp="1"/>
          </p:cNvSpPr>
          <p:nvPr>
            <p:ph sz="half" idx="2"/>
          </p:nvPr>
        </p:nvSpPr>
        <p:spPr>
          <a:xfrm>
            <a:off x="468352" y="1182030"/>
            <a:ext cx="3969833" cy="5007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выделение цветом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мысли, ключевых слов.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прием часто использую при подготовке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сжатому изложению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действует при работе с лингвистическими текстами, также успешно его можно использовать при составлении плана любого текста…</a:t>
            </a:r>
          </a:p>
          <a:p>
            <a:endParaRPr lang="ru-RU" dirty="0"/>
          </a:p>
        </p:txBody>
      </p:sp>
      <p:pic>
        <p:nvPicPr>
          <p:cNvPr id="1026" name="Picture 2" descr="IMG_20240422_205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581" y="1048216"/>
            <a:ext cx="7477125" cy="54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«</a:t>
            </a:r>
            <a:r>
              <a:rPr lang="ru-RU" sz="31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пятистрочный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белый стих)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67629" y="1271238"/>
            <a:ext cx="5752171" cy="521877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строка –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 существительное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выражающее главную тему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строка –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прилагательных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выражающих главную мысль;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строка –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глагола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описывающие действия в рамках темы;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строка –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фраза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несущая определённый смысл;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строка – заключение в форме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существительного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(ассоциация с первым словом).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932449" y="379142"/>
            <a:ext cx="5887843" cy="599935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Жилин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Храбрый, умелый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Попадает в плен, сбегает, выживает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Нигде и никогда не унывает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Настоящий офицер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 descr="C:\Users\Asus\Desktop\IMG_20240423_115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719" y="3224804"/>
            <a:ext cx="5351852" cy="329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6839" y="713678"/>
            <a:ext cx="5662961" cy="579863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составить кластер, нужно придерживаться следующих правил: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ключевое понятие и записать его посередине листа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Разбить информацию на крупные смысловые блоки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Обозначить блоки в виде ветвей-лучей от ключевого понятия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блоки более мелкими смысловыми единицами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Соединить все элементы стрелками или линиями, показывающими логические связи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Asus\Desktop\IMG_20240424_14430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9287" y="735979"/>
            <a:ext cx="5441795" cy="58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60000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Диаграмма Венна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avatars.dzeninfra.ru/get-zen_doc/987771/pub_5f771b8d952c3b370e1e44a8_5f77238771c44f08299a4097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12192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Asus\Desktop\IMG_20240425_0652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11552" y="-1940311"/>
            <a:ext cx="5865542" cy="1063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Декадник с 5.02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15.02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49" y="1159727"/>
            <a:ext cx="11441151" cy="50172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Виртуальная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экскурсия «Музей В.П.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Астафьева», выставка.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Акция «Читаем Астафьева»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Тимербулатова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Г.Ф.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Коробейникова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Е.В. Шахова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рисунков, создание к ним текстов из 10 предложений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Пересказ прочитанных рассказов, письменный отзыв 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Чтение текстов на школьном этапе конкурса «Живая классика»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«Заветные строки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Астафьева»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466</Words>
  <Application>Microsoft Office PowerPoint</Application>
  <PresentationFormat>Широкоэкранный</PresentationFormat>
  <Paragraphs>80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«Формирование читательской грамотности в урочное и внеурочное время»</vt:lpstr>
      <vt:lpstr> Цель:  Формирование читательской грамотности путём поиска                         мотивации к чтению </vt:lpstr>
      <vt:lpstr>Описание практики : ПРИЁМЫ РАЗВИТИЯ ЧГ (ТРКМ) </vt:lpstr>
      <vt:lpstr>Приём «Маркировка -</vt:lpstr>
      <vt:lpstr>Приём «Синквейн» (пятистрочный белый стих) </vt:lpstr>
      <vt:lpstr>КЛАСТЕР</vt:lpstr>
      <vt:lpstr>Диаграмма Венна</vt:lpstr>
      <vt:lpstr>Презентация PowerPoint</vt:lpstr>
      <vt:lpstr>Декадник с 5.02 по 15.02 </vt:lpstr>
      <vt:lpstr>Виртуальная экскурсия</vt:lpstr>
      <vt:lpstr>Конкурс рисунков</vt:lpstr>
      <vt:lpstr>Викторина «Заветные строки Астафьева»</vt:lpstr>
      <vt:lpstr>Викторина «Заветные строки Астафьева» </vt:lpstr>
      <vt:lpstr>Презентация PowerPoint</vt:lpstr>
      <vt:lpstr>Школьный этап конкурса «Живая классика»</vt:lpstr>
      <vt:lpstr>Результат:</vt:lpstr>
      <vt:lpstr>Предложения по корректировке действий:</vt:lpstr>
      <vt:lpstr>Спасибо за внимание! Контактные данные: 89238762906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Пользователь Windows</cp:lastModifiedBy>
  <cp:revision>182</cp:revision>
  <cp:lastPrinted>2024-02-27T09:06:20Z</cp:lastPrinted>
  <dcterms:created xsi:type="dcterms:W3CDTF">2024-01-31T04:29:48Z</dcterms:created>
  <dcterms:modified xsi:type="dcterms:W3CDTF">2024-04-25T05:23:39Z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