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E8141-2328-423C-AF76-2258A000553D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6694F-0DD2-48C6-994E-262D6E8D54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889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g4dfce81f19_0_45:notes">
            <a:extLst>
              <a:ext uri="{FF2B5EF4-FFF2-40B4-BE49-F238E27FC236}">
                <a16:creationId xmlns="" xmlns:a16="http://schemas.microsoft.com/office/drawing/2014/main" id="{A260317E-2AC1-488E-AC9A-FCC83DB109D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Google Shape;121;g4dfce81f19_0_45:notes">
            <a:extLst>
              <a:ext uri="{FF2B5EF4-FFF2-40B4-BE49-F238E27FC236}">
                <a16:creationId xmlns="" xmlns:a16="http://schemas.microsoft.com/office/drawing/2014/main" id="{41F2ECC8-E166-4AB7-9B4B-794B18B385A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ts val="11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788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84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757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842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>
  <p:cSld name="Opening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86100" y="2268300"/>
            <a:ext cx="6123200" cy="23764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86100" y="4275200"/>
            <a:ext cx="3202800" cy="9560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>
                <a:solidFill>
                  <a:srgbClr val="000000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3527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37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793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955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4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22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841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88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64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365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Google Shape;126;p24">
            <a:extLst>
              <a:ext uri="{FF2B5EF4-FFF2-40B4-BE49-F238E27FC236}">
                <a16:creationId xmlns="" xmlns:a16="http://schemas.microsoft.com/office/drawing/2014/main" id="{B5EBBCD3-CEA2-47EB-8FEC-ADFAC6188C1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693239" y="1105747"/>
            <a:ext cx="10688875" cy="5469709"/>
          </a:xfrm>
        </p:spPr>
        <p:txBody>
          <a:bodyPr anchor="t"/>
          <a:lstStyle/>
          <a:p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Обозначение проблемы. Корректировка действий: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D10028"/>
                </a:solidFill>
                <a:latin typeface="Arial" panose="020B0604020202020204" pitchFamily="34" charset="0"/>
              </a:rPr>
              <a:t>ОБЕСПЕЧИТЬ:</a:t>
            </a:r>
            <a:r>
              <a:rPr lang="ru-RU" sz="2000" dirty="0">
                <a:solidFill>
                  <a:srgbClr val="D10028"/>
                </a:solidFill>
                <a:latin typeface="Arial" panose="020B0604020202020204" pitchFamily="34" charset="0"/>
              </a:rPr>
              <a:t/>
            </a:r>
            <a:br>
              <a:rPr lang="ru-RU" sz="2000" dirty="0">
                <a:solidFill>
                  <a:srgbClr val="D10028"/>
                </a:solidFill>
                <a:latin typeface="Arial" panose="020B0604020202020204" pitchFamily="34" charset="0"/>
              </a:rPr>
            </a:br>
            <a:r>
              <a:rPr lang="ru-RU" sz="2300" dirty="0" smtClean="0">
                <a:latin typeface="Arial" panose="020B0604020202020204" pitchFamily="34" charset="0"/>
              </a:rPr>
              <a:t>1) </a:t>
            </a:r>
            <a:r>
              <a:rPr lang="ru-RU" sz="2300" dirty="0" smtClean="0">
                <a:solidFill>
                  <a:srgbClr val="000000"/>
                </a:solidFill>
                <a:latin typeface="Arial" panose="020B0604020202020204" pitchFamily="34" charset="0"/>
              </a:rPr>
              <a:t>Знакомство </a:t>
            </a:r>
            <a:r>
              <a:rPr lang="ru-RU" sz="2300" dirty="0">
                <a:solidFill>
                  <a:srgbClr val="000000"/>
                </a:solidFill>
                <a:latin typeface="Arial" panose="020B0604020202020204" pitchFamily="34" charset="0"/>
              </a:rPr>
              <a:t>и использование цифровых инструментов ФГИС «Моя школа</a:t>
            </a:r>
            <a:r>
              <a:rPr lang="ru-RU" sz="2300" dirty="0" smtClean="0">
                <a:solidFill>
                  <a:srgbClr val="000000"/>
                </a:solidFill>
                <a:latin typeface="Arial" panose="020B0604020202020204" pitchFamily="34" charset="0"/>
              </a:rPr>
              <a:t>» (</a:t>
            </a:r>
            <a:r>
              <a:rPr lang="ru-RU" sz="2300" dirty="0" smtClean="0">
                <a:solidFill>
                  <a:srgbClr val="FF0000"/>
                </a:solidFill>
                <a:latin typeface="Arial" panose="020B0604020202020204" pitchFamily="34" charset="0"/>
              </a:rPr>
              <a:t>не менее 95% педагогов используют</a:t>
            </a:r>
            <a:r>
              <a:rPr lang="ru-RU" sz="2300" dirty="0" smtClean="0">
                <a:solidFill>
                  <a:srgbClr val="000000"/>
                </a:solidFill>
                <a:latin typeface="Arial" panose="020B0604020202020204" pitchFamily="34" charset="0"/>
              </a:rPr>
              <a:t>, 100%- зарегистрированы)</a:t>
            </a:r>
            <a:r>
              <a:rPr lang="ru-RU" sz="2300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ru-RU" sz="23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ru-RU" sz="2300" dirty="0" smtClean="0">
                <a:latin typeface="Arial" panose="020B0604020202020204" pitchFamily="34" charset="0"/>
              </a:rPr>
              <a:t>2) Массовое </a:t>
            </a:r>
            <a:r>
              <a:rPr lang="ru-RU" sz="2300" dirty="0">
                <a:solidFill>
                  <a:srgbClr val="000000"/>
                </a:solidFill>
                <a:latin typeface="Arial" panose="020B0604020202020204" pitchFamily="34" charset="0"/>
              </a:rPr>
              <a:t>использование ИКОП «</a:t>
            </a:r>
            <a:r>
              <a:rPr lang="ru-RU" sz="2300" dirty="0" err="1">
                <a:solidFill>
                  <a:srgbClr val="000000"/>
                </a:solidFill>
                <a:latin typeface="Arial" panose="020B0604020202020204" pitchFamily="34" charset="0"/>
              </a:rPr>
              <a:t>Сферум</a:t>
            </a:r>
            <a:r>
              <a:rPr lang="ru-RU" sz="2300" dirty="0" smtClean="0">
                <a:solidFill>
                  <a:srgbClr val="000000"/>
                </a:solidFill>
                <a:latin typeface="Arial" panose="020B0604020202020204" pitchFamily="34" charset="0"/>
              </a:rPr>
              <a:t>» (</a:t>
            </a:r>
            <a:r>
              <a:rPr lang="ru-RU" sz="2300" dirty="0" smtClean="0">
                <a:solidFill>
                  <a:srgbClr val="FF0000"/>
                </a:solidFill>
                <a:latin typeface="Arial" panose="020B0604020202020204" pitchFamily="34" charset="0"/>
              </a:rPr>
              <a:t>не менее 95% обучающихся и педагогов зарегистрированы, на платформе «</a:t>
            </a:r>
            <a:r>
              <a:rPr lang="ru-RU" sz="23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Сферум</a:t>
            </a:r>
            <a:r>
              <a:rPr lang="ru-RU" sz="2300" dirty="0" smtClean="0">
                <a:solidFill>
                  <a:srgbClr val="FF0000"/>
                </a:solidFill>
                <a:latin typeface="Arial" panose="020B0604020202020204" pitchFamily="34" charset="0"/>
              </a:rPr>
              <a:t>», 100% педагогов включены в сетевые профессиональные сообщества по обмену педагогическим опытом и активно используют платформу «</a:t>
            </a:r>
            <a:r>
              <a:rPr lang="ru-RU" sz="23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Сферум</a:t>
            </a:r>
            <a:r>
              <a:rPr lang="ru-RU" sz="2300" dirty="0" smtClean="0">
                <a:solidFill>
                  <a:srgbClr val="FF0000"/>
                </a:solidFill>
                <a:latin typeface="Arial" panose="020B0604020202020204" pitchFamily="34" charset="0"/>
              </a:rPr>
              <a:t>», </a:t>
            </a:r>
            <a:r>
              <a:rPr lang="ru-RU" sz="2300" dirty="0" smtClean="0">
                <a:latin typeface="Arial" panose="020B0604020202020204" pitchFamily="34" charset="0"/>
              </a:rPr>
              <a:t>наличие регистрации ОО на платформе и созданной структуры ОО)</a:t>
            </a:r>
            <a:r>
              <a:rPr lang="ru-RU" sz="2300" dirty="0" smtClean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ru-RU" sz="2300" dirty="0" smtClean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ru-RU" sz="2300" dirty="0" smtClean="0">
                <a:solidFill>
                  <a:srgbClr val="000000"/>
                </a:solidFill>
                <a:latin typeface="Arial" panose="020B0604020202020204" pitchFamily="34" charset="0"/>
              </a:rPr>
              <a:t>3) Подготовку </a:t>
            </a:r>
            <a:r>
              <a:rPr lang="ru-RU" sz="2300" dirty="0">
                <a:solidFill>
                  <a:srgbClr val="000000"/>
                </a:solidFill>
                <a:latin typeface="Arial" panose="020B0604020202020204" pitchFamily="34" charset="0"/>
              </a:rPr>
              <a:t>всех педагогических работников к профилактической работе, привлечение к  профилактике деструктивного поведения  не только педагогов-психологов, но и педагогических команд образовательных </a:t>
            </a:r>
            <a:r>
              <a:rPr lang="ru-RU" sz="2300" dirty="0" smtClean="0">
                <a:solidFill>
                  <a:srgbClr val="000000"/>
                </a:solidFill>
                <a:latin typeface="Arial" panose="020B0604020202020204" pitchFamily="34" charset="0"/>
              </a:rPr>
              <a:t>организаций (</a:t>
            </a:r>
            <a:r>
              <a:rPr lang="ru-RU" sz="2300" dirty="0" smtClean="0">
                <a:solidFill>
                  <a:srgbClr val="FF0000"/>
                </a:solidFill>
                <a:latin typeface="Arial" panose="020B0604020202020204" pitchFamily="34" charset="0"/>
              </a:rPr>
              <a:t>в ОО реализуется психолого- педагогическая программа или комплекс мероприятий по профилактике травли и </a:t>
            </a:r>
            <a:r>
              <a:rPr lang="ru-RU" sz="2300" dirty="0" err="1" smtClean="0">
                <a:solidFill>
                  <a:srgbClr val="FF0000"/>
                </a:solidFill>
                <a:latin typeface="Arial" panose="020B0604020202020204" pitchFamily="34" charset="0"/>
              </a:rPr>
              <a:t>девиантного</a:t>
            </a:r>
            <a:r>
              <a:rPr lang="ru-RU" sz="2300" dirty="0" smtClean="0">
                <a:solidFill>
                  <a:srgbClr val="FF0000"/>
                </a:solidFill>
                <a:latin typeface="Arial" panose="020B0604020202020204" pitchFamily="34" charset="0"/>
              </a:rPr>
              <a:t> поведения, </a:t>
            </a:r>
            <a:r>
              <a:rPr lang="ru-RU" sz="2300" dirty="0" smtClean="0">
                <a:solidFill>
                  <a:srgbClr val="000000"/>
                </a:solidFill>
                <a:latin typeface="Arial" panose="020B0604020202020204" pitchFamily="34" charset="0"/>
              </a:rPr>
              <a:t>реализуется в виде отдельных мероприятий или индивидуальных консультаций отдельных участников образовательных отношений)</a:t>
            </a:r>
            <a:r>
              <a:rPr lang="ru-RU" sz="2300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ru-RU" sz="23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F28D803E-E8B4-CA44-A783-E8F57A0C30C2}"/>
              </a:ext>
            </a:extLst>
          </p:cNvPr>
          <p:cNvCxnSpPr>
            <a:cxnSpLocks/>
          </p:cNvCxnSpPr>
          <p:nvPr/>
        </p:nvCxnSpPr>
        <p:spPr>
          <a:xfrm>
            <a:off x="1154027" y="598197"/>
            <a:ext cx="9885553" cy="0"/>
          </a:xfrm>
          <a:prstGeom prst="line">
            <a:avLst/>
          </a:prstGeom>
          <a:ln w="19050">
            <a:solidFill>
              <a:srgbClr val="D1002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CAD14170-E147-A948-B2F6-215206C915CF}"/>
              </a:ext>
            </a:extLst>
          </p:cNvPr>
          <p:cNvSpPr/>
          <p:nvPr/>
        </p:nvSpPr>
        <p:spPr>
          <a:xfrm>
            <a:off x="334424" y="3848503"/>
            <a:ext cx="11047690" cy="88973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BF3FE68D-7876-E746-9D5E-56D578F5E8A1}"/>
              </a:ext>
            </a:extLst>
          </p:cNvPr>
          <p:cNvSpPr/>
          <p:nvPr/>
        </p:nvSpPr>
        <p:spPr>
          <a:xfrm>
            <a:off x="11606233" y="6789157"/>
            <a:ext cx="585767" cy="73198"/>
          </a:xfrm>
          <a:prstGeom prst="rect">
            <a:avLst/>
          </a:prstGeom>
          <a:solidFill>
            <a:srgbClr val="909B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Shape 88"/>
          <p:cNvSpPr/>
          <p:nvPr/>
        </p:nvSpPr>
        <p:spPr>
          <a:xfrm rot="5400000">
            <a:off x="11874849" y="2256798"/>
            <a:ext cx="227948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Arial"/>
                <a:ea typeface="Arial"/>
                <a:cs typeface="Arial"/>
              </a:rPr>
              <a:t> </a:t>
            </a:r>
            <a:endParaRPr lang="ru-RU" sz="1200" dirty="0"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047961" y="5908897"/>
            <a:ext cx="3181060" cy="1128394"/>
            <a:chOff x="9047961" y="5908897"/>
            <a:chExt cx="3181060" cy="1128394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7961" y="5908897"/>
              <a:ext cx="878368" cy="1128394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9850139" y="6003704"/>
              <a:ext cx="23788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ОТДЕЛ ОБРАЗОВАНИЯ</a:t>
              </a:r>
            </a:p>
            <a:p>
              <a:r>
                <a:rPr lang="ru-RU" sz="1100" dirty="0" smtClean="0"/>
                <a:t>АДМИНИСТРАЦИИ ПИРОВСКОГО МУНИЦИПАЛЬНОГО ОКРУГА</a:t>
              </a:r>
              <a:endParaRPr lang="ru-RU" sz="1100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9904966" y="5987735"/>
              <a:ext cx="20366" cy="7969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363638" y="138023"/>
            <a:ext cx="707366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Рабочая группа №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«ОБРАЗОВАТЕЛЬНАЯ СРЕДА. ШКОЛЬНЫЙ КЛИМАТ»</a:t>
            </a:r>
            <a:endParaRPr lang="ru-RU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6281401" y="5999268"/>
            <a:ext cx="2766560" cy="826488"/>
            <a:chOff x="6281401" y="5999268"/>
            <a:chExt cx="2766560" cy="826488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760" t="19200" r="16435" b="13778"/>
            <a:stretch/>
          </p:blipFill>
          <p:spPr>
            <a:xfrm>
              <a:off x="6281401" y="6003704"/>
              <a:ext cx="671597" cy="822052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6980794" y="6006329"/>
              <a:ext cx="2067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ПИРОВСКИЙ МУНИЦИПАЛЬНЫЙ ОКРУГ</a:t>
              </a:r>
              <a:endParaRPr lang="ru-RU" sz="1200" dirty="0"/>
            </a:p>
          </p:txBody>
        </p:sp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08299" y="5999268"/>
              <a:ext cx="30483" cy="80474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400603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27</Words>
  <Application>Microsoft Office PowerPoint</Application>
  <PresentationFormat>Широкоэкранный</PresentationFormat>
  <Paragraphs>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Обозначение проблемы. Корректировка действий: ОБЕСПЕЧИТЬ: 1) Знакомство и использование цифровых инструментов ФГИС «Моя школа» (не менее 95% педагогов используют, 100%- зарегистрированы) 2) Массовое использование ИКОП «Сферум» (не менее 95% обучающихся и педагогов зарегистрированы, на платформе «Сферум», 100% педагогов включены в сетевые профессиональные сообщества по обмену педагогическим опытом и активно используют платформу «Сферум», наличие регистрации ОО на платформе и созданной структуры ОО) 3) Подготовку всех педагогических работников к профилактической работе, привлечение к  профилактике деструктивного поведения  не только педагогов-психологов, но и педагогических команд образовательных организаций (в ОО реализуется психолого- педагогическая программа или комплекс мероприятий по профилактике травли и девиантного поведения, реализуется в виде отдельных мероприятий или индивидуальных консультаций отдельных участников образовательных отношений) 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Принятые решения по итогу работы группы: - - - - - - - -</dc:title>
  <dc:creator>Пользователь Windows</dc:creator>
  <cp:lastModifiedBy>Пользователь Windows</cp:lastModifiedBy>
  <cp:revision>12</cp:revision>
  <dcterms:created xsi:type="dcterms:W3CDTF">2024-04-24T05:48:06Z</dcterms:created>
  <dcterms:modified xsi:type="dcterms:W3CDTF">2024-04-25T07:54:44Z</dcterms:modified>
</cp:coreProperties>
</file>