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868" r:id="rId5"/>
    <p:sldId id="883" r:id="rId6"/>
    <p:sldId id="910" r:id="rId7"/>
    <p:sldId id="916" r:id="rId8"/>
    <p:sldId id="917" r:id="rId9"/>
    <p:sldId id="919" r:id="rId10"/>
    <p:sldId id="920" r:id="rId11"/>
    <p:sldId id="922" r:id="rId12"/>
    <p:sldId id="921" r:id="rId13"/>
    <p:sldId id="924" r:id="rId14"/>
    <p:sldId id="925" r:id="rId15"/>
    <p:sldId id="926" r:id="rId16"/>
    <p:sldId id="928" r:id="rId17"/>
    <p:sldId id="929" r:id="rId18"/>
    <p:sldId id="927" r:id="rId19"/>
    <p:sldId id="918" r:id="rId20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25F8A5B-E2DD-4789-8EB1-18F112B5B0DC}">
          <p14:sldIdLst>
            <p14:sldId id="868"/>
            <p14:sldId id="883"/>
            <p14:sldId id="910"/>
            <p14:sldId id="916"/>
            <p14:sldId id="917"/>
            <p14:sldId id="919"/>
            <p14:sldId id="920"/>
            <p14:sldId id="922"/>
            <p14:sldId id="921"/>
            <p14:sldId id="924"/>
            <p14:sldId id="925"/>
            <p14:sldId id="926"/>
            <p14:sldId id="928"/>
            <p14:sldId id="929"/>
            <p14:sldId id="927"/>
          </p14:sldIdLst>
        </p14:section>
        <p14:section name="Раздел без заголовка" id="{018A415F-4F53-4148-9D1F-2FDCF0F2F01F}">
          <p14:sldIdLst>
            <p14:sldId id="9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9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59F5ACB-277B-400E-9CA9-34F1BE2D9438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CF3A517-5550-4900-BF6A-3B03E0C05C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907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g4dfce81f19_0_45:notes">
            <a:extLst>
              <a:ext uri="{FF2B5EF4-FFF2-40B4-BE49-F238E27FC236}">
                <a16:creationId xmlns:a16="http://schemas.microsoft.com/office/drawing/2014/main" xmlns="" id="{A260317E-2AC1-488E-AC9A-FCC83DB109D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7411" name="Google Shape;121;g4dfce81f19_0_45:notes">
            <a:extLst>
              <a:ext uri="{FF2B5EF4-FFF2-40B4-BE49-F238E27FC236}">
                <a16:creationId xmlns:a16="http://schemas.microsoft.com/office/drawing/2014/main" xmlns="" id="{41F2ECC8-E166-4AB7-9B4B-794B18B385A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SzPts val="1100"/>
            </a:pPr>
            <a:endParaRPr lang="ru-RU" alt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488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458">
              <a:defRPr/>
            </a:pPr>
            <a:fld id="{51A4585F-ED12-49E8-9177-E7D5D418FB26}" type="slidenum">
              <a:rPr lang="ru-RU">
                <a:solidFill>
                  <a:prstClr val="black"/>
                </a:solidFill>
                <a:latin typeface="Calibri"/>
                <a:cs typeface="Arial"/>
                <a:sym typeface="Arial"/>
              </a:rPr>
              <a:pPr defTabSz="924458">
                <a:defRPr/>
              </a:pPr>
              <a:t>2</a:t>
            </a:fld>
            <a:endParaRPr lang="ru-RU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5312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F12926-082F-45BB-8B53-DCD2D4A02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F8DF69E-9E2E-416F-B5F3-AFDB27AD2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FB513A1-9F45-41FA-9862-52DC82D0A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7B718F-FF24-489D-A4FE-47B61711B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893FEC6-E33D-46EC-8406-D6E003977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694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2209D6-57C0-4192-AEAF-A509DC8B7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74794BC-06E9-4FB4-98F9-A509D0479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BEBEE37-97AF-44C7-9966-FA715F830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3FB00BE-CF61-484B-BEEF-1E320E1EC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5291C05-14F6-44B2-99DF-D1F04972A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278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83A005F-C2C9-4031-83C5-56A1B67EAA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14A8524-40EE-43B7-8BB1-557774DE3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8BE2F19-9992-4115-B903-1ED985C0D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8A87333-3A66-4D19-BF7A-EE659E6C3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A4C4E76-EF7B-427E-9753-5B82F7233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583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6100" y="2268300"/>
            <a:ext cx="6123200" cy="2376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6100" y="4275200"/>
            <a:ext cx="3202800" cy="956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5486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1F919D-1603-4E3D-95FD-FB1F4E05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C8CEC0-0D0B-453B-8963-A2AED8FB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356350"/>
            <a:ext cx="7650000" cy="365126"/>
          </a:xfrm>
        </p:spPr>
        <p:txBody>
          <a:bodyPr/>
          <a:lstStyle/>
          <a:p>
            <a:r>
              <a:rPr lang="ru-RU" dirty="0"/>
              <a:t>Шаблоны презентаций с сайта </a:t>
            </a:r>
            <a:r>
              <a:rPr lang="en-US" dirty="0">
                <a:hlinkClick r:id="rId2"/>
              </a:rPr>
              <a:t>presentation-creation.ru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9621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E6EE85-AE4E-434D-ABA3-89C9A426A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8CFA13A-D776-4238-8C67-29BB06A8D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6BA1FBE-5BE4-47E8-BAC6-EA1F6C75E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1737F75-34AD-4B93-BBC7-A08AF3294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19F3782-AE46-4036-8782-83730B56C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74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4E0B74-1C93-48D1-9E04-F3FA53274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C0B472F-3449-489C-A26E-0DBB31D07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D74457B-2B51-410E-A405-F745D0BCF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7400D3-AB3C-4FBB-B943-6A4468F46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CFAA31B-5E18-4658-8B36-992E1259D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23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E0658C-A937-4DF4-BE2D-9E45D4792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16E2306-533B-4C6E-8710-333B27CB8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7701D43-4145-4E8A-A89A-EB28A42E2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A41CCA2-07A3-4DBA-A124-E044A85FB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680AF79-03F8-43EE-8E8E-A05D6E77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1657E6B-1206-430E-97ED-F9F341AB1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494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E55F4A-54E1-4F02-AAD7-5AA1D325A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BF0B33F-C550-4F29-B7C2-03C6B2563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41387D5-405D-4EFB-8FB7-AEBBB4389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77F2059-13DE-460D-B4CA-AE767134C8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2AFCC15-D9B1-40F7-943A-11D5A7456C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0438063-2A05-4E12-88E0-BF2B3F235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B5F6853-9AD7-49E5-B0DB-5A6DE5DB3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7AD96D8-618A-4AF4-85B4-995953C97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99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8F61A4-4353-4FFA-A120-FD1B296A2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D7BDCEE-E1DD-4B3C-B2E4-1FCCFB4B3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7D86783-C54B-4B5C-AA21-90D5FF9CC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383DF1B-95E6-4473-9EAC-F9A3C4947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526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B914979-BF52-4EC0-8DFF-5EE5C047E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61C649F-02DA-4CF1-AD88-EB077E16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7DC2829-0FDF-4CEE-AA84-D17E28C8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566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2C4A87-C870-4399-ACCD-6A780362D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D165652-AEA8-4536-8140-2DA3DC991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6952051-2700-4A11-960A-E8CA7B4E1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F865DE3-2F1E-4ECD-AAE2-2940E49CD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44DC076-1EE8-4731-BBF9-81BCD8FCB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A816FA9-DE06-4C2C-8F84-59565704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642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219F6D-4BCC-4646-AE0D-124778E9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27C19B6-2B81-4811-B570-3844536A29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E29E42C-78CD-497D-83C9-BEB7F9CFE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C7812EF-3CBE-40FC-A88B-9B108294C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CEB45C2-9A64-4C78-9D63-F7B4B3648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A8A48E1-A7A7-4279-A7BD-5EFC086F0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78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1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575D51-CF54-4B71-8AFA-8A3407895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7B52C3A-3448-4055-84ED-0D582BC6A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64DDA5E-5F7B-43A8-9CBC-032886FBAF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87963-216B-479B-97D2-28DB6A036A3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0E270C2-9836-46C1-B097-C4D1DF1A64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5F5C4F-2631-4504-99CC-43A82FC3C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10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Google Shape;126;p24">
            <a:extLst>
              <a:ext uri="{FF2B5EF4-FFF2-40B4-BE49-F238E27FC236}">
                <a16:creationId xmlns:a16="http://schemas.microsoft.com/office/drawing/2014/main" xmlns="" id="{B5EBBCD3-CEA2-47EB-8FEC-ADFAC6188C1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350705" y="1966823"/>
            <a:ext cx="10688875" cy="1126264"/>
          </a:xfrm>
        </p:spPr>
        <p:txBody>
          <a:bodyPr anchor="t"/>
          <a:lstStyle/>
          <a:p>
            <a:pPr algn="ctr">
              <a:spcBef>
                <a:spcPct val="0"/>
              </a:spcBef>
              <a:spcAft>
                <a:spcPts val="3000"/>
              </a:spcAft>
              <a:buClr>
                <a:srgbClr val="434343"/>
              </a:buClr>
            </a:pP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«Представление опыта работы педагога-психолога по профориентации школьников»</a:t>
            </a:r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F28D803E-E8B4-CA44-A783-E8F57A0C30C2}"/>
              </a:ext>
            </a:extLst>
          </p:cNvPr>
          <p:cNvCxnSpPr>
            <a:cxnSpLocks/>
          </p:cNvCxnSpPr>
          <p:nvPr/>
        </p:nvCxnSpPr>
        <p:spPr>
          <a:xfrm>
            <a:off x="562991" y="3414549"/>
            <a:ext cx="9885553" cy="0"/>
          </a:xfrm>
          <a:prstGeom prst="line">
            <a:avLst/>
          </a:prstGeom>
          <a:ln w="19050">
            <a:solidFill>
              <a:srgbClr val="D100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AD14170-E147-A948-B2F6-215206C915CF}"/>
              </a:ext>
            </a:extLst>
          </p:cNvPr>
          <p:cNvSpPr/>
          <p:nvPr/>
        </p:nvSpPr>
        <p:spPr>
          <a:xfrm>
            <a:off x="334424" y="3848503"/>
            <a:ext cx="11047690" cy="8897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F3FE68D-7876-E746-9D5E-56D578F5E8A1}"/>
              </a:ext>
            </a:extLst>
          </p:cNvPr>
          <p:cNvSpPr/>
          <p:nvPr/>
        </p:nvSpPr>
        <p:spPr>
          <a:xfrm>
            <a:off x="11606233" y="6789157"/>
            <a:ext cx="585767" cy="73198"/>
          </a:xfrm>
          <a:prstGeom prst="rect">
            <a:avLst/>
          </a:prstGeom>
          <a:solidFill>
            <a:srgbClr val="909B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Shape 88"/>
          <p:cNvSpPr/>
          <p:nvPr/>
        </p:nvSpPr>
        <p:spPr>
          <a:xfrm rot="5400000">
            <a:off x="11874849" y="2256798"/>
            <a:ext cx="22794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endParaRPr lang="ru-RU" sz="1200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15720" y="3702812"/>
            <a:ext cx="9964214" cy="1311476"/>
          </a:xfrm>
        </p:spPr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Шефер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Илюза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Файзуловна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педагог-психолог,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«Троицкая средняя школа».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9047961" y="5908897"/>
            <a:ext cx="3181060" cy="1128394"/>
            <a:chOff x="9047961" y="5908897"/>
            <a:chExt cx="3181060" cy="112839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7961" y="5908897"/>
              <a:ext cx="878368" cy="112839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9850139" y="6003704"/>
              <a:ext cx="2378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ОТДЕЛ ОБРАЗОВАНИЯ</a:t>
              </a:r>
            </a:p>
            <a:p>
              <a:r>
                <a:rPr lang="ru-RU" sz="1100" dirty="0" smtClean="0"/>
                <a:t>АДМИНИСТРАЦИИ ПИРОВСКОГО МУНИЦИПАЛЬНОГО ОКРУГА</a:t>
              </a:r>
              <a:endParaRPr lang="ru-RU" sz="1100" dirty="0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9904966" y="5987735"/>
              <a:ext cx="20366" cy="7969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2363638" y="138023"/>
            <a:ext cx="7073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«Троицкая средняя школа»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6281401" y="5999268"/>
            <a:ext cx="2766560" cy="826488"/>
            <a:chOff x="6281401" y="5999268"/>
            <a:chExt cx="2766560" cy="82648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60" t="19200" r="16435" b="13778"/>
            <a:stretch/>
          </p:blipFill>
          <p:spPr>
            <a:xfrm>
              <a:off x="6281401" y="6003704"/>
              <a:ext cx="671597" cy="82205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980794" y="6006329"/>
              <a:ext cx="20671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ПИРОВСКИЙ МУНИЦИПАЛЬНЫЙ ОКРУГ</a:t>
              </a:r>
              <a:endParaRPr lang="ru-RU" sz="1200" dirty="0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08299" y="5999268"/>
              <a:ext cx="30483" cy="804742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8508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179" y="438697"/>
            <a:ext cx="10515600" cy="1325563"/>
          </a:xfrm>
        </p:spPr>
        <p:txBody>
          <a:bodyPr/>
          <a:lstStyle/>
          <a:p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  с группой ребят 8 класса участвовали в конкурсе «профессии будущего» (нужно было подготовить представление о профессии будущего). Инициатором конкурса являлся Молодёжный центр «Инициатива».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6870" y="1825625"/>
            <a:ext cx="575854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Сити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фермер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(или городской 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фермер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— 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фермер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занимающиеся сельским или сельскохозяйственным производством в городских условиях или пригородах. 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подразумевает выращивание продуктов питания, цветов, трав, а иногда и декоративных растений в ограниченных городских пространствах, таких как крыши зданий, балконы, дворы, вертикальные сады, а также в специально оборудованных контейнерах,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гидропонических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системах или теплицах.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199" y="1825625"/>
            <a:ext cx="5728063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85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«Профессия на все времена</a:t>
            </a:r>
            <a:r>
              <a:rPr lang="ru-RU" dirty="0" smtClean="0">
                <a:solidFill>
                  <a:srgbClr val="0070C0"/>
                </a:solidFill>
              </a:rPr>
              <a:t>»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2023 год был объявлен «Годом педагога и наставника». </a:t>
            </a:r>
          </a:p>
          <a:p>
            <a:r>
              <a:rPr lang="ru-RU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 решили представить профессию педагога - «Профессия на все времена</a:t>
            </a:r>
            <a:r>
              <a:rPr lang="ru-RU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058194"/>
            <a:ext cx="5334000" cy="3886200"/>
          </a:xfrm>
        </p:spPr>
      </p:pic>
    </p:spTree>
    <p:extLst>
      <p:ext uri="{BB962C8B-B14F-4D97-AF65-F5344CB8AC3E}">
        <p14:creationId xmlns:p14="http://schemas.microsoft.com/office/powerpoint/2010/main" val="593746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43091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Игра «Мир профессий» с учащимися 8, 7 класса. </a:t>
            </a:r>
            <a:b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Игра «Своя игра» с учащимися 5, 6, класса.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823653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«Мир профессий» с учащимися 8, 7 класса.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217380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418" y="94961"/>
            <a:ext cx="10515600" cy="145061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Своя игра с учащимися 6 класса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053" y="1387486"/>
            <a:ext cx="7814919" cy="473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53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577" y="1371601"/>
            <a:ext cx="1047641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Подводя итоги, можно сказать, что по профориентации можно сделать вывод о том, что профориентация занимает значительную часть работы школы. Однако возникает потребность в увеличении и систематизации ранней профориентации (начиная с начальной школы), необходимо продумать преемственность в профориентационной работе. Усилить информирование и мотивирование школьников к выбору социально востребованных профессий (педагог и медицинский работник).</a:t>
            </a:r>
            <a:endParaRPr lang="ru-RU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42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315589"/>
            <a:ext cx="10515600" cy="1325563"/>
          </a:xfrm>
        </p:spPr>
        <p:txBody>
          <a:bodyPr>
            <a:noAutofit/>
          </a:bodyPr>
          <a:lstStyle/>
          <a:p>
            <a:r>
              <a:rPr lang="ru-RU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Контактные данные:</a:t>
            </a:r>
            <a:r>
              <a:rPr lang="ru-RU" b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89233763051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3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0202" y="1306285"/>
            <a:ext cx="10515600" cy="1267098"/>
          </a:xfrm>
        </p:spPr>
        <p:txBody>
          <a:bodyPr>
            <a:noAutofit/>
          </a:bodyPr>
          <a:lstStyle/>
          <a:p>
            <a:pPr algn="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«Прекрасных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профессий на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свете не счесть,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слава и честь».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Пулат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Мумин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00202" y="2455817"/>
            <a:ext cx="10515600" cy="3787328"/>
          </a:xfrm>
        </p:spPr>
        <p:txBody>
          <a:bodyPr>
            <a:noAutofit/>
          </a:bodyPr>
          <a:lstStyle/>
          <a:p>
            <a:endParaRPr lang="ru-RU" b="1" dirty="0" smtClean="0"/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 работы в школе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оказание помощи школьнику в выборе профессии, в которой требования, предъявляемые к работающему, совпадут с его личностными качествами и возможностями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 работы: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школьников положительное отношение к себе, чувство изначальной ценности как индивидуальности, уверенности в своих способностях применительно к реализации себя в будущей профессии.</a:t>
            </a:r>
          </a:p>
          <a:p>
            <a:pPr lvl="0"/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 учащихся со спецификой профессиональной деятельности и новыми формами организации труда в условиях безработицы и конкуренции.</a:t>
            </a:r>
          </a:p>
          <a:p>
            <a:pPr lvl="0"/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Информировать об учебных заведениях и о специальностях, которые там можно получить.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5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работы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>
                <a:solidFill>
                  <a:srgbClr val="7030A0"/>
                </a:solidFill>
              </a:rPr>
              <a:t>В </a:t>
            </a:r>
            <a:r>
              <a:rPr lang="ru-RU" dirty="0" smtClean="0">
                <a:solidFill>
                  <a:srgbClr val="7030A0"/>
                </a:solidFill>
              </a:rPr>
              <a:t>своей работе </a:t>
            </a:r>
            <a:r>
              <a:rPr lang="ru-RU" dirty="0">
                <a:solidFill>
                  <a:srgbClr val="7030A0"/>
                </a:solidFill>
              </a:rPr>
              <a:t>по профессиональному самоопределению </a:t>
            </a:r>
            <a:r>
              <a:rPr lang="ru-RU" dirty="0" smtClean="0">
                <a:solidFill>
                  <a:srgbClr val="7030A0"/>
                </a:solidFill>
              </a:rPr>
              <a:t>включаю: 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психологическое тестирование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индивидуальные </a:t>
            </a:r>
            <a:r>
              <a:rPr lang="ru-RU" dirty="0" smtClean="0">
                <a:solidFill>
                  <a:srgbClr val="7030A0"/>
                </a:solidFill>
              </a:rPr>
              <a:t>консультации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информирование </a:t>
            </a:r>
            <a:r>
              <a:rPr lang="ru-RU" dirty="0">
                <a:solidFill>
                  <a:srgbClr val="7030A0"/>
                </a:solidFill>
              </a:rPr>
              <a:t>учеников об учебных заведениях и о специальностях, которые там можно получить, о подготовке и о запросах рынка труда в </a:t>
            </a:r>
            <a:r>
              <a:rPr lang="ru-RU" dirty="0" smtClean="0">
                <a:solidFill>
                  <a:srgbClr val="7030A0"/>
                </a:solidFill>
              </a:rPr>
              <a:t>округе, крае. (интернет </a:t>
            </a:r>
            <a:r>
              <a:rPr lang="ru-RU" dirty="0" err="1" smtClean="0">
                <a:solidFill>
                  <a:srgbClr val="7030A0"/>
                </a:solidFill>
              </a:rPr>
              <a:t>ресурс,центр</a:t>
            </a:r>
            <a:r>
              <a:rPr lang="ru-RU" dirty="0" smtClean="0">
                <a:solidFill>
                  <a:srgbClr val="7030A0"/>
                </a:solidFill>
              </a:rPr>
              <a:t> занятости).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1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Результат: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" y="1482189"/>
            <a:ext cx="11338560" cy="48402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старших классах провожу диагностику с использованием тестовой методики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«Дифференциально-диагностический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опросник» ( ДДО; Е.А.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Климова) -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выявления предрасположенности человека, которая выражается в его ценностных ориентациях, к определенным типам профессий.</a:t>
            </a:r>
            <a:endParaRPr lang="ru-RU" sz="16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848623"/>
              </p:ext>
            </p:extLst>
          </p:nvPr>
        </p:nvGraphicFramePr>
        <p:xfrm>
          <a:off x="1190625" y="2410252"/>
          <a:ext cx="9810749" cy="3706517"/>
        </p:xfrm>
        <a:graphic>
          <a:graphicData uri="http://schemas.openxmlformats.org/drawingml/2006/table">
            <a:tbl>
              <a:tblPr firstRow="1" firstCol="1" bandRow="1"/>
              <a:tblGrid>
                <a:gridCol w="1398718">
                  <a:extLst>
                    <a:ext uri="{9D8B030D-6E8A-4147-A177-3AD203B41FA5}">
                      <a16:colId xmlns:a16="http://schemas.microsoft.com/office/drawing/2014/main" xmlns="" val="3563983378"/>
                    </a:ext>
                  </a:extLst>
                </a:gridCol>
                <a:gridCol w="611515">
                  <a:extLst>
                    <a:ext uri="{9D8B030D-6E8A-4147-A177-3AD203B41FA5}">
                      <a16:colId xmlns:a16="http://schemas.microsoft.com/office/drawing/2014/main" xmlns="" val="3036729790"/>
                    </a:ext>
                  </a:extLst>
                </a:gridCol>
                <a:gridCol w="612132">
                  <a:extLst>
                    <a:ext uri="{9D8B030D-6E8A-4147-A177-3AD203B41FA5}">
                      <a16:colId xmlns:a16="http://schemas.microsoft.com/office/drawing/2014/main" xmlns="" val="19828483"/>
                    </a:ext>
                  </a:extLst>
                </a:gridCol>
                <a:gridCol w="612132">
                  <a:extLst>
                    <a:ext uri="{9D8B030D-6E8A-4147-A177-3AD203B41FA5}">
                      <a16:colId xmlns:a16="http://schemas.microsoft.com/office/drawing/2014/main" xmlns="" val="2134269659"/>
                    </a:ext>
                  </a:extLst>
                </a:gridCol>
                <a:gridCol w="702749">
                  <a:extLst>
                    <a:ext uri="{9D8B030D-6E8A-4147-A177-3AD203B41FA5}">
                      <a16:colId xmlns:a16="http://schemas.microsoft.com/office/drawing/2014/main" xmlns="" val="2748243579"/>
                    </a:ext>
                  </a:extLst>
                </a:gridCol>
                <a:gridCol w="702749">
                  <a:extLst>
                    <a:ext uri="{9D8B030D-6E8A-4147-A177-3AD203B41FA5}">
                      <a16:colId xmlns:a16="http://schemas.microsoft.com/office/drawing/2014/main" xmlns="" val="4114463820"/>
                    </a:ext>
                  </a:extLst>
                </a:gridCol>
                <a:gridCol w="702749">
                  <a:extLst>
                    <a:ext uri="{9D8B030D-6E8A-4147-A177-3AD203B41FA5}">
                      <a16:colId xmlns:a16="http://schemas.microsoft.com/office/drawing/2014/main" xmlns="" val="2264614246"/>
                    </a:ext>
                  </a:extLst>
                </a:gridCol>
                <a:gridCol w="702749">
                  <a:extLst>
                    <a:ext uri="{9D8B030D-6E8A-4147-A177-3AD203B41FA5}">
                      <a16:colId xmlns:a16="http://schemas.microsoft.com/office/drawing/2014/main" xmlns="" val="2367222513"/>
                    </a:ext>
                  </a:extLst>
                </a:gridCol>
                <a:gridCol w="786586">
                  <a:extLst>
                    <a:ext uri="{9D8B030D-6E8A-4147-A177-3AD203B41FA5}">
                      <a16:colId xmlns:a16="http://schemas.microsoft.com/office/drawing/2014/main" xmlns="" val="3137632189"/>
                    </a:ext>
                  </a:extLst>
                </a:gridCol>
                <a:gridCol w="786586">
                  <a:extLst>
                    <a:ext uri="{9D8B030D-6E8A-4147-A177-3AD203B41FA5}">
                      <a16:colId xmlns:a16="http://schemas.microsoft.com/office/drawing/2014/main" xmlns="" val="195480960"/>
                    </a:ext>
                  </a:extLst>
                </a:gridCol>
                <a:gridCol w="786586">
                  <a:extLst>
                    <a:ext uri="{9D8B030D-6E8A-4147-A177-3AD203B41FA5}">
                      <a16:colId xmlns:a16="http://schemas.microsoft.com/office/drawing/2014/main" xmlns="" val="987615779"/>
                    </a:ext>
                  </a:extLst>
                </a:gridCol>
                <a:gridCol w="702749">
                  <a:extLst>
                    <a:ext uri="{9D8B030D-6E8A-4147-A177-3AD203B41FA5}">
                      <a16:colId xmlns:a16="http://schemas.microsoft.com/office/drawing/2014/main" xmlns="" val="3965978008"/>
                    </a:ext>
                  </a:extLst>
                </a:gridCol>
                <a:gridCol w="702749">
                  <a:extLst>
                    <a:ext uri="{9D8B030D-6E8A-4147-A177-3AD203B41FA5}">
                      <a16:colId xmlns:a16="http://schemas.microsoft.com/office/drawing/2014/main" xmlns="" val="2183774512"/>
                    </a:ext>
                  </a:extLst>
                </a:gridCol>
              </a:tblGrid>
              <a:tr h="411671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выпускникам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99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</a:t>
                      </a:r>
                      <a:endParaRPr lang="ru-RU" sz="1200" dirty="0">
                        <a:solidFill>
                          <a:srgbClr val="99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</a:t>
                      </a:r>
                      <a:endParaRPr lang="ru-RU" sz="1200" dirty="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5378736"/>
                  </a:ext>
                </a:extLst>
              </a:tr>
              <a:tr h="205835">
                <a:tc rowSpan="2"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Сферы профессиональной деятельности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(4 чел.)</a:t>
                      </a:r>
                      <a:endParaRPr lang="ru-RU" sz="1200" dirty="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(4 чел.)</a:t>
                      </a:r>
                      <a:endParaRPr lang="ru-RU" sz="120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rgbClr val="99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(4чел.)</a:t>
                      </a:r>
                      <a:endParaRPr lang="ru-RU" sz="1200" dirty="0">
                        <a:solidFill>
                          <a:srgbClr val="99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rgbClr val="99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(4чел.)</a:t>
                      </a:r>
                      <a:endParaRPr lang="ru-RU" sz="1200">
                        <a:solidFill>
                          <a:srgbClr val="99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5271362"/>
                  </a:ext>
                </a:extLst>
              </a:tr>
              <a:tr h="993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dirty="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слабо </a:t>
                      </a:r>
                      <a:r>
                        <a:rPr lang="ru-RU" sz="1400" dirty="0" err="1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выр</a:t>
                      </a:r>
                      <a:r>
                        <a:rPr lang="ru-RU" sz="1400" dirty="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сред. </a:t>
                      </a:r>
                      <a:r>
                        <a:rPr lang="ru-RU" sz="1400" dirty="0" err="1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выр</a:t>
                      </a:r>
                      <a:r>
                        <a:rPr lang="ru-RU" sz="1400" dirty="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ярко </a:t>
                      </a:r>
                      <a:r>
                        <a:rPr lang="ru-RU" sz="1400" dirty="0" err="1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выр</a:t>
                      </a:r>
                      <a:r>
                        <a:rPr lang="ru-RU" sz="1400" dirty="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слабо </a:t>
                      </a:r>
                      <a:r>
                        <a:rPr lang="ru-RU" sz="1400" dirty="0" err="1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выр</a:t>
                      </a:r>
                      <a:endParaRPr lang="ru-RU" sz="1200" dirty="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сред. </a:t>
                      </a:r>
                      <a:r>
                        <a:rPr lang="ru-RU" sz="1400" dirty="0" err="1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выр</a:t>
                      </a:r>
                      <a:r>
                        <a:rPr lang="ru-RU" sz="1400" dirty="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ярко </a:t>
                      </a:r>
                      <a:r>
                        <a:rPr lang="ru-RU" sz="1400" dirty="0" err="1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выр</a:t>
                      </a:r>
                      <a:r>
                        <a:rPr lang="ru-RU" sz="1400" dirty="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99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слабо </a:t>
                      </a:r>
                      <a:r>
                        <a:rPr lang="ru-RU" sz="1400" dirty="0" err="1">
                          <a:solidFill>
                            <a:srgbClr val="99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выр</a:t>
                      </a:r>
                      <a:endParaRPr lang="ru-RU" sz="1200" dirty="0">
                        <a:solidFill>
                          <a:srgbClr val="99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99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сред. </a:t>
                      </a:r>
                      <a:r>
                        <a:rPr lang="ru-RU" sz="1400" dirty="0" err="1">
                          <a:solidFill>
                            <a:srgbClr val="99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выр</a:t>
                      </a:r>
                      <a:r>
                        <a:rPr lang="ru-RU" sz="1400" dirty="0">
                          <a:solidFill>
                            <a:srgbClr val="99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solidFill>
                          <a:srgbClr val="99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99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ярко </a:t>
                      </a:r>
                      <a:r>
                        <a:rPr lang="ru-RU" sz="1400" dirty="0" err="1">
                          <a:solidFill>
                            <a:srgbClr val="99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выр</a:t>
                      </a:r>
                      <a:r>
                        <a:rPr lang="ru-RU" sz="1400" dirty="0">
                          <a:solidFill>
                            <a:srgbClr val="99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solidFill>
                          <a:srgbClr val="99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99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слабо </a:t>
                      </a:r>
                      <a:r>
                        <a:rPr lang="ru-RU" sz="1400" dirty="0" err="1">
                          <a:solidFill>
                            <a:srgbClr val="99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выр</a:t>
                      </a:r>
                      <a:r>
                        <a:rPr lang="ru-RU" sz="1400" dirty="0">
                          <a:solidFill>
                            <a:srgbClr val="99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solidFill>
                          <a:srgbClr val="99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99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 </a:t>
                      </a:r>
                      <a:r>
                        <a:rPr lang="ru-RU" sz="1400" dirty="0" err="1">
                          <a:solidFill>
                            <a:srgbClr val="99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выр</a:t>
                      </a:r>
                      <a:r>
                        <a:rPr lang="ru-RU" sz="1400" dirty="0">
                          <a:solidFill>
                            <a:srgbClr val="99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solidFill>
                          <a:srgbClr val="99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99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ярко </a:t>
                      </a:r>
                      <a:r>
                        <a:rPr lang="ru-RU" sz="1400" dirty="0" err="1">
                          <a:solidFill>
                            <a:srgbClr val="99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выр</a:t>
                      </a:r>
                      <a:r>
                        <a:rPr lang="ru-RU" sz="1400" dirty="0">
                          <a:solidFill>
                            <a:srgbClr val="99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solidFill>
                          <a:srgbClr val="99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jus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99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99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jus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99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99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85624263"/>
                  </a:ext>
                </a:extLst>
              </a:tr>
              <a:tr h="411671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Человек-природа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1-25%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1-25%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1-25%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2-50%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>
                          <a:solidFill>
                            <a:srgbClr val="C4591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2-50%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28696247"/>
                  </a:ext>
                </a:extLst>
              </a:tr>
              <a:tr h="4116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Человек-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1-25%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538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1-25%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2-50%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1-25%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538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1-25%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80198740"/>
                  </a:ext>
                </a:extLst>
              </a:tr>
              <a:tr h="411671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Человек-человек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>
                          <a:solidFill>
                            <a:srgbClr val="385623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1-25%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1-25%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>
                          <a:solidFill>
                            <a:srgbClr val="385623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1-25%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76430408"/>
                  </a:ext>
                </a:extLst>
              </a:tr>
              <a:tr h="4116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Человек-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знак. система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90267920"/>
                  </a:ext>
                </a:extLst>
              </a:tr>
              <a:tr h="4116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Человек-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худ. образ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2785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52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644" y="762625"/>
            <a:ext cx="10515600" cy="674289"/>
          </a:xfrm>
        </p:spPr>
        <p:txBody>
          <a:bodyPr>
            <a:noAutofit/>
          </a:bodyPr>
          <a:lstStyle/>
          <a:p>
            <a:pPr lvl="0"/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стенды о мире профессий: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«Профессии будущего», «Семь шагов к взвешенному решению», «Рынок труда»- самые востребованные профессии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914" y="1461488"/>
            <a:ext cx="5695406" cy="5332750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4" y="1528355"/>
            <a:ext cx="2812433" cy="5199016"/>
          </a:xfrm>
        </p:spPr>
      </p:pic>
    </p:spTree>
    <p:extLst>
      <p:ext uri="{BB962C8B-B14F-4D97-AF65-F5344CB8AC3E}">
        <p14:creationId xmlns:p14="http://schemas.microsoft.com/office/powerpoint/2010/main" val="304001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41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стенд: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«Профессии будущего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03" y="1240971"/>
            <a:ext cx="8830491" cy="5486400"/>
          </a:xfrm>
        </p:spPr>
      </p:pic>
    </p:spTree>
    <p:extLst>
      <p:ext uri="{BB962C8B-B14F-4D97-AF65-F5344CB8AC3E}">
        <p14:creationId xmlns:p14="http://schemas.microsoft.com/office/powerpoint/2010/main" val="276918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92331" y="444137"/>
            <a:ext cx="10411098" cy="2116183"/>
          </a:xfrm>
        </p:spPr>
        <p:txBody>
          <a:bodyPr>
            <a:noAutofit/>
          </a:bodyPr>
          <a:lstStyle/>
          <a:p>
            <a:pPr lvl="0" algn="l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 2022-23 году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открытых онлайн-уроков, реализуемых с учетом опыта цикла открытых уроков «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Проектория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направленных на раннюю профориентацию обучающихся и достижения результата федерального проекта «Успех каждого ребенка» национального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проекта»</a:t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«Шоу профессий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836024" y="2364377"/>
            <a:ext cx="9026434" cy="2782389"/>
          </a:xfrm>
        </p:spPr>
        <p:txBody>
          <a:bodyPr>
            <a:norm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Учащиеся 8-11 классов посмотрели очередные выпуски Шоу профессий: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Нить разговоров. Швейная промышленность.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Профессия РЖД.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Сельское хозяйство.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Сервиз и туризм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«Сантехник. На все руки мастер»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«Строители будущего»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580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своей работе по профориентации использую открытые уроки «</a:t>
            </a:r>
            <a:r>
              <a:rPr lang="ru-RU" sz="27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ПроеКТОриЯ</a:t>
            </a:r>
            <a:r>
              <a:rPr lang="ru-RU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онлайн. С ребятами 8, 9,10 класса на занятиях </a:t>
            </a:r>
            <a:r>
              <a:rPr lang="ru-RU" sz="27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разнообразными профессиями: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030583"/>
            <a:ext cx="4445726" cy="3304903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Урок 25: Инженеры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2.0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(инженерные профессии)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Урок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22: Разбор полётов 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Урок 21: Кто у руля? 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Урок 19: Спасатели.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754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3" y="1275919"/>
            <a:ext cx="4885509" cy="4114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989" y="0"/>
            <a:ext cx="5094515" cy="442830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35159" y="352589"/>
            <a:ext cx="48256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Учащиеся 8-11 классов посмотрели очередные выпуски Шоу профессий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31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30AB10077A724C839E4986156325CC" ma:contentTypeVersion="17" ma:contentTypeDescription="Create a new document." ma:contentTypeScope="" ma:versionID="1de3df42ae0ee3a745416261f44d8f55">
  <xsd:schema xmlns:xsd="http://www.w3.org/2001/XMLSchema" xmlns:xs="http://www.w3.org/2001/XMLSchema" xmlns:p="http://schemas.microsoft.com/office/2006/metadata/properties" xmlns:ns3="f292e62f-e7af-4f2d-abe7-fcfc6bfeaf98" xmlns:ns4="2cd90d2f-c2fa-46b6-ac30-6e67ba23606c" targetNamespace="http://schemas.microsoft.com/office/2006/metadata/properties" ma:root="true" ma:fieldsID="86478132a2c51aca41e3630d4b437d77" ns3:_="" ns4:_="">
    <xsd:import namespace="f292e62f-e7af-4f2d-abe7-fcfc6bfeaf98"/>
    <xsd:import namespace="2cd90d2f-c2fa-46b6-ac30-6e67ba23606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92e62f-e7af-4f2d-abe7-fcfc6bfeaf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d90d2f-c2fa-46b6-ac30-6e67ba23606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755615-7201-4F9D-A9C9-DFC643B3C7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92e62f-e7af-4f2d-abe7-fcfc6bfeaf98"/>
    <ds:schemaRef ds:uri="2cd90d2f-c2fa-46b6-ac30-6e67ba2360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807612-6356-4E4B-8C94-7BD27A16D1B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2cd90d2f-c2fa-46b6-ac30-6e67ba23606c"/>
    <ds:schemaRef ds:uri="f292e62f-e7af-4f2d-abe7-fcfc6bfeaf98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41030FE-A2B9-4DAF-81E6-D8C49E11E5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1668</TotalTime>
  <Words>488</Words>
  <Application>Microsoft Office PowerPoint</Application>
  <PresentationFormat>Широкоэкранный</PresentationFormat>
  <Paragraphs>139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«Представление опыта работы педагога-психолога по профориентации школьников»</vt:lpstr>
      <vt:lpstr>«Прекрасных профессий на свете не счесть,  и каждой профессии слава и честь». Пулат Мумин.</vt:lpstr>
      <vt:lpstr>Описание работы:</vt:lpstr>
      <vt:lpstr>Результат:</vt:lpstr>
      <vt:lpstr>Информационные стенды о мире профессий: «Профессии будущего», «Семь шагов к взвешенному решению», «Рынок труда»- самые востребованные профессии. </vt:lpstr>
      <vt:lpstr>Информационный стенд: «Профессии будущего» </vt:lpstr>
      <vt:lpstr>В  2022-23 году  в рамках реализации открытых онлайн-уроков, реализуемых с учетом опыта цикла открытых уроков «Проектория», направленных на раннюю профориентацию обучающихся и достижения результата федерального проекта «Успех каждого ребенка» национального проекта» «Шоу профессий». </vt:lpstr>
      <vt:lpstr>В своей работе по профориентации использую открытые уроки «ПроеКТОриЯ» онлайн. С ребятами 8, 9,10 класса на занятиях с разнообразными профессиями: </vt:lpstr>
      <vt:lpstr>Презентация PowerPoint</vt:lpstr>
      <vt:lpstr>В 2022 году   с группой ребят 8 класса участвовали в конкурсе «профессии будущего» (нужно было подготовить представление о профессии будущего). Инициатором конкурса являлся Молодёжный центр «Инициатива». </vt:lpstr>
      <vt:lpstr>«Профессия на все времена» </vt:lpstr>
      <vt:lpstr>1. Игра «Мир профессий» с учащимися 8, 7 класса.  2. Игра «Своя игра» с учащимися 5, 6, класса. </vt:lpstr>
      <vt:lpstr>Игра «Мир профессий» с учащимися 8, 7 класса. </vt:lpstr>
      <vt:lpstr>Своя игра с учащимися 6 класса.</vt:lpstr>
      <vt:lpstr>Презентация PowerPoint</vt:lpstr>
      <vt:lpstr>Спасибо за внимание! Контактные данные: 89233763051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Вопросы для работы групп</dc:title>
  <dc:creator>Андреева Светлана Юрьевна</dc:creator>
  <cp:lastModifiedBy>Пользователь Windows</cp:lastModifiedBy>
  <cp:revision>139</cp:revision>
  <cp:lastPrinted>2024-02-27T09:06:20Z</cp:lastPrinted>
  <dcterms:created xsi:type="dcterms:W3CDTF">2024-01-31T04:29:48Z</dcterms:created>
  <dcterms:modified xsi:type="dcterms:W3CDTF">2024-04-22T08:50:20Z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0x010100C130AB10077A724C839E4986156325CC</vt:lpwstr>
  </property>
</Properties>
</file>