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1" r:id="rId2"/>
    <p:sldId id="277" r:id="rId3"/>
    <p:sldId id="280" r:id="rId4"/>
    <p:sldId id="290" r:id="rId5"/>
    <p:sldId id="279" r:id="rId6"/>
    <p:sldId id="282" r:id="rId7"/>
    <p:sldId id="276" r:id="rId8"/>
    <p:sldId id="289" r:id="rId9"/>
    <p:sldId id="283" r:id="rId10"/>
    <p:sldId id="270" r:id="rId11"/>
    <p:sldId id="284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3D9ED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CE724-70E0-644C-AD85-81FA2ECFE028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97430-114D-5742-8943-29FB45206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243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F8EB9C-2B69-6171-A9FF-58E4B762B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35A6769-7FCD-AAB0-E1F2-0E5CA5DC5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CF1A7F-E190-8F4A-98C5-1C721A723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B0A222A-E686-FF2B-8193-395DEB4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ED81015-F02D-06D1-8517-CE818F11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938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547EEB-B1D4-6CD1-AB03-BB06B7EA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E62435D-6D0E-CB7F-0891-767B306B3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925A48-E4AA-6B5B-FD4B-1EF1D8F9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9225A4D-FF07-213C-B3FD-73C84E2CF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F16791-A82A-E711-533E-FBC5CAF0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583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F24359E-CC03-6A0A-C33B-800DFE0FB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79F1186-81D6-84FD-CA61-DFCEA715B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BD5D8A-C3A6-D771-24E7-1C8E7640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37537A-C3D9-76F3-A860-3C277700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9FF22D1-7E86-582C-C446-D5D64822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262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867AC2-4753-B2CD-C336-39799E18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07BFD4-083C-A9D5-FD37-9431B80DE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C954C38-A886-3620-BDE6-7ADEF0C0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7936BB-C83E-1276-2D42-B6A97E68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53A55C-2C5A-4998-82B3-DF120104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80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6BA3D5-0A5A-3B8D-A472-5E919AC2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BA8D8-A843-006A-A2E7-CD0A238BC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B1BA630-29F8-1570-E45B-677ADC81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EA8937B-B964-2689-1C31-7D8EADA2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AE863C-6151-9C3D-FE48-0192CA68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06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B01AC7-7793-76DE-020C-AD723FF81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BE368F-6F65-1B9B-C585-C1F0CF160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8987CDB-F271-5034-4DA5-172293F44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0E58058-E22A-D380-4735-300FB70D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CF6ED2B-776C-62D7-23E6-41B2B2047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5D94507-CF3A-024F-907F-B6EC7D7F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17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4604F6-DC8D-B210-356A-B9004A50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441CEE9-8304-8E93-8000-E5DEB2FE8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27DEECB-2B3C-79CB-30BE-C1C19E684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8B43BD2-E074-CC85-637D-86F36CC93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6D818CD-57F3-E59A-9A09-EDD660B9D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1EAAFBD-66C5-39FF-08A9-3B372CE0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05AD437-2341-DB7A-9769-2C30A727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00F50E-5F9B-4A5F-1FA9-CC0233BE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FB981C-C811-B627-0066-226639C8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103356-3265-1158-2008-074B04AB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2186F88-1571-42C7-6556-700C7001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BC2242D-1326-62A9-70C9-500FE060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667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B815924-09DA-7764-69DB-CEA4280F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EF4272D-F008-1650-DF5B-D329B465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85C7ED3-34BE-67C0-1DC3-FEA0ECAE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8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8865DE-900A-979C-B1DE-0D97DE36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D58E69D-EBD8-AB0B-AC50-94F2D25F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341A659-743A-B989-05D2-3BC492FDC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4C9C12F-E3D8-ABC5-E782-77113133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1235C63-427B-7E02-9689-971E456E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CF94F0C-8EC3-B9B8-AC98-6CAD594F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49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14238C-4F50-E6AD-0117-DEEC833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4C9C45D-A65D-8DC1-1BCF-89D0EADD3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85EC8F2-3DF2-F98A-BCB1-781BBD661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86D548-83D4-1A03-59DB-CCF98087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F5D110-758C-2AFA-9CDC-643C3F07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06F35C9-3F7B-73D8-4596-A12A8A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977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D61B9E-7812-E5D0-8475-878FAEBA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17EA8E9-3BB0-A3F9-17FD-23D352BB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224DA1-F4C9-0DC6-9679-BDFA134AF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92A0D87-92F2-4155-67BB-2C3DBD899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E4D1E6-0192-530E-FE6C-0AB8C521C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57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shenko@kipk.ru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81792B5-7CA4-0303-C44C-0D3E5FE2E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D6E7C5C-BF47-4513-8F16-3C1BA5575C64}"/>
              </a:ext>
            </a:extLst>
          </p:cNvPr>
          <p:cNvSpPr txBox="1"/>
          <p:nvPr/>
        </p:nvSpPr>
        <p:spPr>
          <a:xfrm>
            <a:off x="624348" y="2138517"/>
            <a:ext cx="72217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Oswald"/>
              </a:rPr>
              <a:t>Ресурсы и механизмы для реализации изменений ФГОС НОО, ФГОС ООО, ФГОС СОО.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66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9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2077143"/>
            <a:ext cx="10992464" cy="486287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sz="2200" dirty="0">
                <a:latin typeface="Oswald"/>
                <a:ea typeface="Times New Roman" panose="02020603050405020304" pitchFamily="18" charset="0"/>
              </a:rPr>
              <a:t>	Дистанционное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 обучение в Академии мин просвещения России на курсе «Особенности преподавания учебного предмета «Основы безопасности и защиты Родины» в условиях внесения изменений в ФОП ООО и ФОП СОО»; </a:t>
            </a:r>
            <a:endParaRPr lang="ru-RU" sz="2200" dirty="0">
              <a:latin typeface="Oswald"/>
            </a:endParaRPr>
          </a:p>
          <a:p>
            <a:pPr lvl="0" algn="just">
              <a:spcAft>
                <a:spcPts val="0"/>
              </a:spcAft>
            </a:pPr>
            <a:r>
              <a:rPr lang="ru-RU" sz="2200" dirty="0">
                <a:latin typeface="Oswald"/>
              </a:rPr>
              <a:t>	Третий поток - с 29 августа по 19 октября 2024 года, форма обучения – заочная с применением электронного обучения, дистанционных образовательных технологий.</a:t>
            </a:r>
          </a:p>
          <a:p>
            <a:pPr lvl="0" algn="just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Региональной координатор КК ИРО </a:t>
            </a:r>
            <a:r>
              <a:rPr lang="ru-RU" sz="2200" dirty="0">
                <a:latin typeface="Oswald"/>
              </a:rPr>
              <a:t>– Жабина Елене Игоревне, </a:t>
            </a:r>
          </a:p>
          <a:p>
            <a:pPr lvl="0" algn="just">
              <a:spcAft>
                <a:spcPts val="0"/>
              </a:spcAft>
            </a:pPr>
            <a:r>
              <a:rPr lang="ru-RU" sz="2200" dirty="0">
                <a:latin typeface="Oswald"/>
              </a:rPr>
              <a:t>zhabina@kipk.ru, тел. 8 391 206 99 19 доб.212</a:t>
            </a:r>
            <a:endParaRPr lang="ru-RU" sz="22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Обучение на курсе «Особенности преподавания учебного предмета «Основы безопасности и защиты Родины» </a:t>
            </a:r>
            <a:r>
              <a:rPr lang="ru-RU" sz="2200" dirty="0">
                <a:solidFill>
                  <a:srgbClr val="FF0000"/>
                </a:solidFill>
                <a:latin typeface="Oswald"/>
                <a:ea typeface="Times New Roman" panose="02020603050405020304" pitchFamily="18" charset="0"/>
              </a:rPr>
              <a:t>практическая часть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» на базе </a:t>
            </a:r>
          </a:p>
          <a:p>
            <a:pPr lvl="0" algn="ctr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Красноярского краевого Института развития образования;</a:t>
            </a:r>
          </a:p>
          <a:p>
            <a:pPr lvl="0">
              <a:spcAft>
                <a:spcPts val="0"/>
              </a:spcAft>
            </a:pPr>
            <a:r>
              <a:rPr lang="en-US" sz="2200" dirty="0">
                <a:latin typeface="Oswald"/>
                <a:ea typeface="Times New Roman" panose="02020603050405020304" pitchFamily="18" charset="0"/>
                <a:hlinkClick r:id="rId6"/>
              </a:rPr>
              <a:t>sushenko@kipk.ru</a:t>
            </a:r>
            <a:r>
              <a:rPr lang="en-US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тел:+7 995-124-5755 </a:t>
            </a:r>
          </a:p>
          <a:p>
            <a:pPr lvl="0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Павел Евгеньевич </a:t>
            </a:r>
            <a:r>
              <a:rPr lang="ru-RU" sz="2200" dirty="0" err="1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Сущенко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старший 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преподаватель </a:t>
            </a:r>
            <a:r>
              <a:rPr lang="ru-RU" sz="2200" dirty="0" err="1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ЦРИОЗиБЖ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 КК ИРО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сейчас:</a:t>
            </a:r>
          </a:p>
        </p:txBody>
      </p:sp>
    </p:spTree>
    <p:extLst>
      <p:ext uri="{BB962C8B-B14F-4D97-AF65-F5344CB8AC3E}">
        <p14:creationId xmlns="" xmlns:p14="http://schemas.microsoft.com/office/powerpoint/2010/main" val="103735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9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2318644"/>
            <a:ext cx="109924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bg1"/>
                </a:solidFill>
              </a:rPr>
              <a:t>Слушатели </a:t>
            </a:r>
            <a:r>
              <a:rPr lang="ru-RU" sz="2200" dirty="0">
                <a:solidFill>
                  <a:srgbClr val="FF0000"/>
                </a:solidFill>
              </a:rPr>
              <a:t>не прошедшие </a:t>
            </a:r>
            <a:r>
              <a:rPr lang="ru-RU" sz="2200" dirty="0">
                <a:solidFill>
                  <a:schemeClr val="bg1"/>
                </a:solidFill>
              </a:rPr>
              <a:t>теоретическую часть, не могут быть допущены до практической части</a:t>
            </a:r>
          </a:p>
          <a:p>
            <a:pPr algn="just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ПОСТАНОВЛЕНИЕ от 11 июля 2024 г. N 940</a:t>
            </a:r>
            <a:endParaRPr lang="ru-RU" sz="22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Изменения</a:t>
            </a:r>
            <a:r>
              <a:rPr lang="ru-RU" sz="2200" dirty="0">
                <a:latin typeface="Oswald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в  номенклатуре должностей </a:t>
            </a:r>
          </a:p>
          <a:p>
            <a:pPr algn="just"/>
            <a:r>
              <a:rPr lang="ru-RU" sz="2200" dirty="0">
                <a:latin typeface="Oswald"/>
              </a:rPr>
              <a:t>Преподаватель-организатор основ безопасности жизнедеятельности" </a:t>
            </a:r>
            <a:r>
              <a:rPr lang="ru-RU" sz="2200" dirty="0">
                <a:solidFill>
                  <a:srgbClr val="FF0000"/>
                </a:solidFill>
                <a:latin typeface="Oswald"/>
              </a:rPr>
              <a:t>заменить словами </a:t>
            </a:r>
            <a:r>
              <a:rPr lang="ru-RU" sz="2200" dirty="0">
                <a:latin typeface="Oswald"/>
              </a:rPr>
              <a:t>"Преподаватель-организатор основ безопасности и защиты Родины".</a:t>
            </a:r>
          </a:p>
          <a:p>
            <a:pPr algn="just"/>
            <a:endParaRPr lang="ru-RU" sz="2200" dirty="0">
              <a:latin typeface="Oswald"/>
            </a:endParaRPr>
          </a:p>
          <a:p>
            <a:pPr algn="just"/>
            <a:r>
              <a:rPr lang="ru-RU" sz="2200" dirty="0">
                <a:latin typeface="Oswald"/>
              </a:rPr>
              <a:t>Настоящее постановление вступает в силу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с 1 сентября 2024 г.</a:t>
            </a:r>
          </a:p>
          <a:p>
            <a:pPr lvl="0">
              <a:spcAft>
                <a:spcPts val="0"/>
              </a:spcAft>
            </a:pPr>
            <a:r>
              <a:rPr lang="ru-RU" sz="2200" dirty="0">
                <a:solidFill>
                  <a:schemeClr val="bg1"/>
                </a:solidFill>
                <a:latin typeface="Oswald"/>
                <a:ea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Реализация предмета в Красноярском края</a:t>
            </a:r>
          </a:p>
        </p:txBody>
      </p:sp>
    </p:spTree>
    <p:extLst>
      <p:ext uri="{BB962C8B-B14F-4D97-AF65-F5344CB8AC3E}">
        <p14:creationId xmlns="" xmlns:p14="http://schemas.microsoft.com/office/powerpoint/2010/main" val="46753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81792B5-7CA4-0303-C44C-0D3E5FE2E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60AB489-4A02-13C7-7972-B31F11ACACAE}"/>
              </a:ext>
            </a:extLst>
          </p:cNvPr>
          <p:cNvSpPr txBox="1"/>
          <p:nvPr/>
        </p:nvSpPr>
        <p:spPr>
          <a:xfrm>
            <a:off x="424543" y="3102820"/>
            <a:ext cx="70648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effectLst/>
                <a:latin typeface="Oswald" pitchFamily="2" charset="0"/>
                <a:ea typeface="Calibri" panose="020F0502020204030204" pitchFamily="34" charset="0"/>
              </a:rPr>
              <a:t>Благодарю за внимание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190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027E743-6EAC-4DDE-9867-61C936A8CD40}"/>
              </a:ext>
            </a:extLst>
          </p:cNvPr>
          <p:cNvSpPr txBox="1"/>
          <p:nvPr/>
        </p:nvSpPr>
        <p:spPr>
          <a:xfrm>
            <a:off x="902275" y="2195112"/>
            <a:ext cx="1049822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Причины изменения названия и содержания предмета:</a:t>
            </a:r>
          </a:p>
          <a:p>
            <a:pPr algn="just"/>
            <a:r>
              <a:rPr lang="ru-RU" sz="2400" dirty="0"/>
              <a:t> - </a:t>
            </a:r>
            <a:r>
              <a:rPr lang="ru-RU" sz="2400" i="1" dirty="0">
                <a:solidFill>
                  <a:schemeClr val="bg1"/>
                </a:solidFill>
              </a:rPr>
              <a:t>Обострение существующих и появление новых глобальных и региональных вызовов и угроз безопасности России.</a:t>
            </a:r>
          </a:p>
          <a:p>
            <a:pPr algn="just"/>
            <a:endParaRPr lang="ru-RU" sz="2400" i="1" dirty="0">
              <a:solidFill>
                <a:schemeClr val="bg1"/>
              </a:solidFill>
            </a:endParaRPr>
          </a:p>
          <a:p>
            <a:pPr algn="just"/>
            <a:r>
              <a:rPr lang="ru-RU" sz="2400" dirty="0"/>
              <a:t>Цель предмета:</a:t>
            </a:r>
          </a:p>
          <a:p>
            <a:pPr algn="just"/>
            <a:r>
              <a:rPr lang="ru-RU" sz="2400" dirty="0"/>
              <a:t> </a:t>
            </a:r>
            <a:r>
              <a:rPr lang="ru-RU" sz="2400" i="1" dirty="0"/>
              <a:t>-</a:t>
            </a:r>
            <a:r>
              <a:rPr lang="ru-RU" sz="2400" i="1" dirty="0">
                <a:solidFill>
                  <a:schemeClr val="bg1"/>
                </a:solidFill>
              </a:rPr>
              <a:t> Формирование у обучающихся </a:t>
            </a:r>
            <a:r>
              <a:rPr lang="ru-RU" sz="2400" i="1" dirty="0">
                <a:solidFill>
                  <a:srgbClr val="FF0000"/>
                </a:solidFill>
              </a:rPr>
              <a:t>готовности к выполнению обязанности по защите Отечества</a:t>
            </a:r>
            <a:r>
              <a:rPr lang="ru-RU" sz="2400" i="1" dirty="0">
                <a:solidFill>
                  <a:schemeClr val="bg1"/>
                </a:solidFill>
              </a:rPr>
              <a:t> и базового уровня культуры безопасности жизнедеятельности в соответствии с современными потребностями личности, общества и государства.</a:t>
            </a:r>
            <a:r>
              <a:rPr lang="ru-RU" sz="2400" dirty="0"/>
              <a:t>	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5856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027E743-6EAC-4DDE-9867-61C936A8CD40}"/>
              </a:ext>
            </a:extLst>
          </p:cNvPr>
          <p:cNvSpPr txBox="1"/>
          <p:nvPr/>
        </p:nvSpPr>
        <p:spPr>
          <a:xfrm>
            <a:off x="599768" y="2162421"/>
            <a:ext cx="113021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200" dirty="0">
                <a:latin typeface="Oswald"/>
              </a:rPr>
              <a:t>68 часов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в 8-9 классах </a:t>
            </a:r>
            <a:r>
              <a:rPr lang="ru-RU" sz="2200" dirty="0">
                <a:latin typeface="Oswald"/>
              </a:rPr>
              <a:t>(1 час в неделю за счет обязательной части учебного плана основного общего образования </a:t>
            </a:r>
            <a:r>
              <a:rPr lang="ru-RU" sz="2200" u="sng" dirty="0">
                <a:latin typeface="Oswald"/>
              </a:rPr>
              <a:t>+ 17 часов практической отработки </a:t>
            </a:r>
            <a:r>
              <a:rPr lang="ru-RU" sz="2200" dirty="0">
                <a:latin typeface="Oswald"/>
              </a:rPr>
              <a:t>после 8 класса)</a:t>
            </a:r>
          </a:p>
          <a:p>
            <a:pPr algn="just"/>
            <a:r>
              <a:rPr lang="ru-RU" sz="2200" dirty="0">
                <a:latin typeface="Oswald"/>
              </a:rPr>
              <a:t>      68 часов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в 10-11 классах </a:t>
            </a:r>
            <a:r>
              <a:rPr lang="ru-RU" sz="2200" u="sng" dirty="0">
                <a:latin typeface="Oswald"/>
              </a:rPr>
              <a:t>+ 35 часов практической отработки </a:t>
            </a:r>
            <a:r>
              <a:rPr lang="ru-RU" sz="2200" dirty="0">
                <a:latin typeface="Oswald"/>
              </a:rPr>
              <a:t>после 10 класса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200" dirty="0">
                <a:latin typeface="Oswald"/>
              </a:rPr>
              <a:t>Учебные сборы предполагаются в 8-м классе (в течение трех дней) и в 10-м классе (в течение 5 дней) в рамках программы внеурочной деятельности. (Приказ Министра обороны РФ №96, Минобрнауки РФ №134)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200" dirty="0">
                <a:latin typeface="Oswald"/>
              </a:rPr>
              <a:t>ОБЗР может изучаться в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5–7 классах </a:t>
            </a:r>
            <a:r>
              <a:rPr lang="ru-RU" sz="2200" dirty="0">
                <a:latin typeface="Oswald"/>
              </a:rPr>
              <a:t>из расчета 1 час в неделю за счет использования части учебного плана, формируемого участниками образовательных отношений (всего 102 часа).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71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027E743-6EAC-4DDE-9867-61C936A8CD40}"/>
              </a:ext>
            </a:extLst>
          </p:cNvPr>
          <p:cNvSpPr txBox="1"/>
          <p:nvPr/>
        </p:nvSpPr>
        <p:spPr>
          <a:xfrm>
            <a:off x="599768" y="2162421"/>
            <a:ext cx="44146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Инструкция об организации обучения граждан Российской Федерации начальным знаниям в области обороны</a:t>
            </a:r>
            <a:r>
              <a:rPr lang="ru-RU" sz="2200" b="1" dirty="0">
                <a:latin typeface="Oswald"/>
              </a:rPr>
              <a:t> </a:t>
            </a:r>
            <a:endParaRPr lang="ru-RU" sz="2200" dirty="0">
              <a:latin typeface="Oswald"/>
            </a:endParaRPr>
          </a:p>
          <a:p>
            <a:pPr algn="just"/>
            <a:r>
              <a:rPr lang="ru-RU" sz="2200" dirty="0">
                <a:latin typeface="Oswald"/>
              </a:rPr>
              <a:t> </a:t>
            </a:r>
            <a:endParaRPr lang="ru-RU" sz="2400" i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4085AFF-6F21-44DA-8CF5-5719AF102987}"/>
              </a:ext>
            </a:extLst>
          </p:cNvPr>
          <p:cNvSpPr txBox="1"/>
          <p:nvPr/>
        </p:nvSpPr>
        <p:spPr>
          <a:xfrm>
            <a:off x="7053747" y="2265136"/>
            <a:ext cx="36254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Рабочая программа внеурочной деятельности «Начальная военная подготовка</a:t>
            </a:r>
            <a:r>
              <a:rPr lang="ru-RU" dirty="0">
                <a:solidFill>
                  <a:schemeClr val="bg1"/>
                </a:solidFill>
                <a:latin typeface="Oswald"/>
              </a:rPr>
              <a:t>»</a:t>
            </a: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7C2C39-2189-454A-A470-AD67EBA920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939" y="3700813"/>
            <a:ext cx="2236837" cy="223683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1E0BBF3-244C-4EB2-BC6D-F1C6EE6C2E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8980" y="3700813"/>
            <a:ext cx="2236838" cy="22368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50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027E743-6EAC-4DDE-9867-61C936A8CD40}"/>
              </a:ext>
            </a:extLst>
          </p:cNvPr>
          <p:cNvSpPr txBox="1"/>
          <p:nvPr/>
        </p:nvSpPr>
        <p:spPr>
          <a:xfrm>
            <a:off x="599768" y="2162421"/>
            <a:ext cx="1143491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latin typeface="Oswald"/>
              </a:rPr>
              <a:t>При составлении образовательной программы в обязательную часть указанной программы должны быть включены одиннадцать модулей (тематических линий) учебного предмета ОБЗР </a:t>
            </a:r>
            <a:endParaRPr lang="ru-RU" sz="2200" dirty="0">
              <a:solidFill>
                <a:srgbClr val="FF0000"/>
              </a:solidFill>
              <a:latin typeface="Oswald"/>
            </a:endParaRPr>
          </a:p>
          <a:p>
            <a:pPr algn="just"/>
            <a:r>
              <a:rPr lang="ru-RU" sz="2200" dirty="0">
                <a:latin typeface="Oswald"/>
              </a:rPr>
              <a:t>			8-9 классы</a:t>
            </a:r>
            <a:r>
              <a:rPr lang="ru-RU" sz="2200" dirty="0">
                <a:solidFill>
                  <a:srgbClr val="FF0000"/>
                </a:solidFill>
                <a:latin typeface="Oswald"/>
              </a:rPr>
              <a:t>					</a:t>
            </a:r>
            <a:r>
              <a:rPr lang="ru-RU" sz="2200" dirty="0">
                <a:latin typeface="Oswald"/>
              </a:rPr>
              <a:t>10-11 классы </a:t>
            </a: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r>
              <a:rPr lang="ru-RU" sz="2200" dirty="0">
                <a:solidFill>
                  <a:schemeClr val="bg1"/>
                </a:solidFill>
                <a:latin typeface="Oswald"/>
              </a:rPr>
              <a:t>Новые модули в </a:t>
            </a:r>
            <a:r>
              <a:rPr lang="ru-RU" sz="2200" dirty="0">
                <a:latin typeface="Oswald"/>
              </a:rPr>
              <a:t>8-9 классе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- Модуль «Военная подготовка. Основы военных знаний», </a:t>
            </a:r>
          </a:p>
          <a:p>
            <a:r>
              <a:rPr lang="ru-RU" sz="2200" dirty="0">
                <a:solidFill>
                  <a:schemeClr val="bg1"/>
                </a:solidFill>
                <a:latin typeface="Oswald"/>
              </a:rPr>
              <a:t>	           в</a:t>
            </a:r>
            <a:r>
              <a:rPr lang="ru-RU" sz="2200" dirty="0">
                <a:latin typeface="Oswald"/>
              </a:rPr>
              <a:t> 10-11 классах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модуль «Основы военной подготовки».</a:t>
            </a:r>
          </a:p>
          <a:p>
            <a:r>
              <a:rPr lang="ru-RU" sz="2200" dirty="0">
                <a:latin typeface="Oswald"/>
              </a:rPr>
              <a:t>Содержание учебных модулей (тематических линий) может быть скорректировано и конкретизировано с учетом региональных особенностей.</a:t>
            </a:r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56215A43-3ACC-411F-9127-CF3110B4D3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1940" y="3215639"/>
            <a:ext cx="1920823" cy="192082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BA2691EA-2C6B-4B92-8AA2-C38984FCD1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8100" y="3322319"/>
            <a:ext cx="1661743" cy="16617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9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5BBD2496-1C3E-4AE5-A909-F73EFE2A5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3105806"/>
              </p:ext>
            </p:extLst>
          </p:nvPr>
        </p:nvGraphicFramePr>
        <p:xfrm>
          <a:off x="189271" y="716846"/>
          <a:ext cx="11813458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7284">
                  <a:extLst>
                    <a:ext uri="{9D8B030D-6E8A-4147-A177-3AD203B41FA5}">
                      <a16:colId xmlns="" xmlns:a16="http://schemas.microsoft.com/office/drawing/2014/main" val="1432057387"/>
                    </a:ext>
                  </a:extLst>
                </a:gridCol>
                <a:gridCol w="5646174">
                  <a:extLst>
                    <a:ext uri="{9D8B030D-6E8A-4147-A177-3AD203B41FA5}">
                      <a16:colId xmlns="" xmlns:a16="http://schemas.microsoft.com/office/drawing/2014/main" val="2954050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Oswald"/>
                          <a:ea typeface="+mn-ea"/>
                          <a:cs typeface="+mn-cs"/>
                        </a:rPr>
                        <a:t>«Военная подготовка. Основы военных знаний» 8-9 </a:t>
                      </a:r>
                      <a:r>
                        <a:rPr lang="ru-RU" sz="1600" b="0" i="0" u="none" strike="noStrike" kern="1200" baseline="0" dirty="0" err="1">
                          <a:solidFill>
                            <a:schemeClr val="lt1"/>
                          </a:solidFill>
                          <a:latin typeface="Oswald"/>
                          <a:ea typeface="+mn-ea"/>
                          <a:cs typeface="+mn-cs"/>
                        </a:rPr>
                        <a:t>кл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baseline="0" dirty="0">
                          <a:solidFill>
                            <a:schemeClr val="lt1"/>
                          </a:solidFill>
                          <a:latin typeface="Oswald"/>
                          <a:ea typeface="+mn-ea"/>
                          <a:cs typeface="+mn-cs"/>
                        </a:rPr>
                        <a:t>«Основы военной подготовки» 10-11кл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7814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понимание личной и общественной значимости современной культуры безопасности жизнедеятельности и защиты Родины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сформированность знаний об элементах начальной военной подготовки (включая общевоинские уставы, основы строевой, тактической, огневой, инженерной, военно-медицинской и технической подготовки)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124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понимание необходимости подготовки граждан к защите Отечества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правилах оказания первой помощи в условиях ведения боевых действий, овладение знаниями требований безопасности при обращении со стрелковым оружием;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629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сформированность чувства гордости за свою Родину, ответственного отношения к выполнению конституционного долга – защите Отечества;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22501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овладение знаниями об истории возникновения и развития военной организации России, структуре, функциях и задачах современных Вооруженных сил Российской Федерации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сформированность представлений о боевых свойствах и поражающем действии оружия массового поражения, а также способах защиты от него; </a:t>
                      </a:r>
                      <a:endParaRPr lang="ru-RU" sz="1600" dirty="0">
                        <a:latin typeface="Oswald"/>
                      </a:endParaRPr>
                    </a:p>
                    <a:p>
                      <a:pPr algn="just"/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5272946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сформированность представлений о назначении, боевых свойствах и общем устройстве стрелкового оружия;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сформированность представлений о применении беспилотных летательных аппаратов и морских беспилотных аппаратов; понимание о возможностях применения современных достижений научно-технического прогресса в условиях современного боя. </a:t>
                      </a:r>
                      <a:endParaRPr lang="ru-RU" sz="1600" dirty="0">
                        <a:latin typeface="Oswald"/>
                      </a:endParaRPr>
                    </a:p>
                    <a:p>
                      <a:pPr algn="just"/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8682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>
                          <a:solidFill>
                            <a:schemeClr val="dk1"/>
                          </a:solidFill>
                          <a:latin typeface="Oswald"/>
                          <a:ea typeface="+mn-ea"/>
                          <a:cs typeface="+mn-cs"/>
                        </a:rPr>
                        <a:t>овладение основными положениями Устава внутренней службы Вооруженных Сил Российской Федерации и умение их применять при выполнении обязанностей воинской службы. </a:t>
                      </a:r>
                      <a:endParaRPr lang="ru-RU" sz="1600" dirty="0">
                        <a:latin typeface="Oswald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947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766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40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F2CDB44-E0E7-48F2-A546-2C3F29853398}"/>
              </a:ext>
            </a:extLst>
          </p:cNvPr>
          <p:cNvSpPr txBox="1"/>
          <p:nvPr/>
        </p:nvSpPr>
        <p:spPr>
          <a:xfrm>
            <a:off x="599768" y="2100135"/>
            <a:ext cx="1111045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Примерный перечень дополнений в материально-технической базе кабинета ОБЗР:</a:t>
            </a:r>
          </a:p>
          <a:p>
            <a:pPr algn="just"/>
            <a:endParaRPr lang="ru-RU" sz="2200" dirty="0">
              <a:solidFill>
                <a:schemeClr val="bg1"/>
              </a:solidFill>
              <a:latin typeface="Oswald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Макет массогабаритный (ММГ) 5,45-мм автомата Калашникова (АК 12);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Комплект дрон конструктор;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Образовательный комплект для разработки БПЛА 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Программное обеспечение для </a:t>
            </a:r>
            <a:r>
              <a:rPr lang="ru-RU" sz="2200" dirty="0" err="1">
                <a:latin typeface="Oswald"/>
              </a:rPr>
              <a:t>аэрогонки</a:t>
            </a:r>
            <a:r>
              <a:rPr lang="ru-RU" sz="2200" dirty="0">
                <a:latin typeface="Oswald"/>
              </a:rPr>
              <a:t> ;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Ресурсный набор для FPV-полетов (направление радиоуправляемого авиамоделизма от первого лица);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Базовый набор учебного БПЛА с возможностью обучения основам блочного программирования и пилотирования </a:t>
            </a:r>
            <a:r>
              <a:rPr lang="ru-RU" sz="24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/>
              <a:t>Цифровая лаборатория по ОБЗР	</a:t>
            </a:r>
          </a:p>
        </p:txBody>
      </p:sp>
    </p:spTree>
    <p:extLst>
      <p:ext uri="{BB962C8B-B14F-4D97-AF65-F5344CB8AC3E}">
        <p14:creationId xmlns="" xmlns:p14="http://schemas.microsoft.com/office/powerpoint/2010/main" val="18257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40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F2CDB44-E0E7-48F2-A546-2C3F29853398}"/>
              </a:ext>
            </a:extLst>
          </p:cNvPr>
          <p:cNvSpPr txBox="1"/>
          <p:nvPr/>
        </p:nvSpPr>
        <p:spPr>
          <a:xfrm>
            <a:off x="529139" y="2098611"/>
            <a:ext cx="45179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</a:rPr>
              <a:t>Учебно-методическая литература:</a:t>
            </a:r>
          </a:p>
          <a:p>
            <a:pPr algn="just"/>
            <a:r>
              <a:rPr lang="ru-RU" sz="2200" dirty="0"/>
              <a:t>	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2C08111-2B2C-4067-B3D5-E8ECE3D962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9769" y="2724717"/>
            <a:ext cx="5496232" cy="33150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E90FCA6-785E-432F-8E73-9097072A5716}"/>
              </a:ext>
            </a:extLst>
          </p:cNvPr>
          <p:cNvSpPr txBox="1"/>
          <p:nvPr/>
        </p:nvSpPr>
        <p:spPr>
          <a:xfrm>
            <a:off x="6695769" y="2038454"/>
            <a:ext cx="37460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Рекомендации для учителей от Учитель.</a:t>
            </a:r>
            <a:r>
              <a:rPr lang="en-US" sz="2200" dirty="0">
                <a:solidFill>
                  <a:schemeClr val="bg1"/>
                </a:solidFill>
                <a:latin typeface="Oswald"/>
              </a:rPr>
              <a:t>Club</a:t>
            </a:r>
            <a:endParaRPr lang="ru-RU" sz="22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D2B4D3B-AEE7-4AE8-AB8A-57E31ABDEA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1983" y="2817285"/>
            <a:ext cx="2462213" cy="24622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1AC1ADF-8046-4C8D-8D03-A4B33337663F}"/>
              </a:ext>
            </a:extLst>
          </p:cNvPr>
          <p:cNvSpPr txBox="1"/>
          <p:nvPr/>
        </p:nvSpPr>
        <p:spPr>
          <a:xfrm>
            <a:off x="6740346" y="5468130"/>
            <a:ext cx="46573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Приказ Министерства просвещения Российской Федерации </a:t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</a:rPr>
              <a:t>от 21.02.2024 № 119</a:t>
            </a:r>
          </a:p>
        </p:txBody>
      </p:sp>
    </p:spTree>
    <p:extLst>
      <p:ext uri="{BB962C8B-B14F-4D97-AF65-F5344CB8AC3E}">
        <p14:creationId xmlns="" xmlns:p14="http://schemas.microsoft.com/office/powerpoint/2010/main" val="3350945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42FB98-E7EF-403B-B342-DD2F2559BF66}"/>
              </a:ext>
            </a:extLst>
          </p:cNvPr>
          <p:cNvSpPr txBox="1"/>
          <p:nvPr/>
        </p:nvSpPr>
        <p:spPr>
          <a:xfrm>
            <a:off x="1204784" y="1123036"/>
            <a:ext cx="857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Основы безопасности и защиты Родины </a:t>
            </a:r>
          </a:p>
          <a:p>
            <a:r>
              <a:rPr lang="ru-RU" sz="2800" dirty="0">
                <a:solidFill>
                  <a:schemeClr val="bg1"/>
                </a:solidFill>
                <a:latin typeface="Oswald"/>
              </a:rPr>
              <a:t>основные изменения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7EC63A5-7E19-4080-8C92-0C6006250A9A}"/>
              </a:ext>
            </a:extLst>
          </p:cNvPr>
          <p:cNvSpPr txBox="1"/>
          <p:nvPr/>
        </p:nvSpPr>
        <p:spPr>
          <a:xfrm>
            <a:off x="624681" y="2123906"/>
            <a:ext cx="100731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dirty="0">
                <a:solidFill>
                  <a:schemeClr val="bg1"/>
                </a:solidFill>
                <a:latin typeface="Oswald"/>
              </a:rPr>
              <a:t>Новые предметные результаты:</a:t>
            </a:r>
          </a:p>
          <a:p>
            <a:endParaRPr lang="ru-RU" sz="2200" dirty="0">
              <a:latin typeface="Oswald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Фокус на формировании представления об основных принципах и устройстве различных составляющих СИСТЕМЫ обеспечения безопасности;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200" dirty="0">
              <a:latin typeface="Oswald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Расширение объема знаний, умений, навыков в области военной подготовки;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200" dirty="0">
              <a:latin typeface="Oswald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Oswald"/>
              </a:rPr>
              <a:t>Единство понятий в различных сферах безопасности, акцент на универсальных правилах безопасного поведения;</a:t>
            </a:r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1965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621</Words>
  <Application>Microsoft Office PowerPoint</Application>
  <PresentationFormat>Произвольный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Абрамов</dc:creator>
  <cp:lastModifiedBy>Operator</cp:lastModifiedBy>
  <cp:revision>136</cp:revision>
  <dcterms:created xsi:type="dcterms:W3CDTF">2024-08-10T11:57:42Z</dcterms:created>
  <dcterms:modified xsi:type="dcterms:W3CDTF">2024-08-23T09:27:44Z</dcterms:modified>
</cp:coreProperties>
</file>