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9" r:id="rId2"/>
    <p:sldId id="261" r:id="rId3"/>
    <p:sldId id="264" r:id="rId4"/>
    <p:sldId id="274" r:id="rId5"/>
    <p:sldId id="273" r:id="rId6"/>
    <p:sldId id="275" r:id="rId7"/>
    <p:sldId id="278" r:id="rId8"/>
    <p:sldId id="277" r:id="rId9"/>
    <p:sldId id="276" r:id="rId10"/>
    <p:sldId id="279" r:id="rId11"/>
    <p:sldId id="280" r:id="rId12"/>
    <p:sldId id="281" r:id="rId13"/>
    <p:sldId id="283" r:id="rId14"/>
    <p:sldId id="282" r:id="rId15"/>
    <p:sldId id="285" r:id="rId16"/>
    <p:sldId id="284" r:id="rId17"/>
    <p:sldId id="288" r:id="rId18"/>
    <p:sldId id="287" r:id="rId19"/>
    <p:sldId id="286" r:id="rId20"/>
    <p:sldId id="27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D9E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CE724-70E0-644C-AD85-81FA2ECFE028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97430-114D-5742-8943-29FB45206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43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F8EB9C-2B69-6171-A9FF-58E4B762B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35A6769-7FCD-AAB0-E1F2-0E5CA5DC5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CF1A7F-E190-8F4A-98C5-1C721A723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0A222A-E686-FF2B-8193-395DEB4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D81015-F02D-06D1-8517-CE818F11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38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47EEB-B1D4-6CD1-AB03-BB06B7EA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E62435D-6D0E-CB7F-0891-767B306B3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925A48-E4AA-6B5B-FD4B-1EF1D8F9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225A4D-FF07-213C-B3FD-73C84E2C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F16791-A82A-E711-533E-FBC5CAF0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583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F24359E-CC03-6A0A-C33B-800DFE0FB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79F1186-81D6-84FD-CA61-DFCEA715B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BD5D8A-C3A6-D771-24E7-1C8E7640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37537A-C3D9-76F3-A860-3C277700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FF22D1-7E86-582C-C446-D5D64822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262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867AC2-4753-B2CD-C336-39799E18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07BFD4-083C-A9D5-FD37-9431B80DE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954C38-A886-3620-BDE6-7ADEF0C0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7936BB-C83E-1276-2D42-B6A97E68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53A55C-2C5A-4998-82B3-DF1201047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0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6BA3D5-0A5A-3B8D-A472-5E919AC2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DBA8D8-A843-006A-A2E7-CD0A238BC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1BA630-29F8-1570-E45B-677ADC81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A8937B-B964-2689-1C31-7D8EADA2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AE863C-6151-9C3D-FE48-0192CA68B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06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B01AC7-7793-76DE-020C-AD723FF8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BE368F-6F65-1B9B-C585-C1F0CF160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987CDB-F271-5034-4DA5-172293F44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0E58058-E22A-D380-4735-300FB70D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CF6ED2B-776C-62D7-23E6-41B2B2047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5D94507-CF3A-024F-907F-B6EC7D7F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71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4604F6-DC8D-B210-356A-B9004A50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41CEE9-8304-8E93-8000-E5DEB2FE8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27DEECB-2B3C-79CB-30BE-C1C19E684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8B43BD2-E074-CC85-637D-86F36CC93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6D818CD-57F3-E59A-9A09-EDD660B9D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1EAAFBD-66C5-39FF-08A9-3B372CE0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05AD437-2341-DB7A-9769-2C30A727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500F50E-5F9B-4A5F-1FA9-CC0233BE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FB981C-C811-B627-0066-226639C8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103356-3265-1158-2008-074B04AB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2186F88-1571-42C7-6556-700C7001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BC2242D-1326-62A9-70C9-500FE0606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67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B815924-09DA-7764-69DB-CEA4280F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EF4272D-F008-1650-DF5B-D329B465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85C7ED3-34BE-67C0-1DC3-FEA0ECAE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8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8865DE-900A-979C-B1DE-0D97DE36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58E69D-EBD8-AB0B-AC50-94F2D25FE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341A659-743A-B989-05D2-3BC492FDC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C9C12F-E3D8-ABC5-E782-77113133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1235C63-427B-7E02-9689-971E456E4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F94F0C-8EC3-B9B8-AC98-6CAD594F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49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14238C-4F50-E6AD-0117-DEEC8333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4C9C45D-A65D-8DC1-1BCF-89D0EADD37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5EC8F2-3DF2-F98A-BCB1-781BBD661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86D548-83D4-1A03-59DB-CCF98087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6652-21EB-7949-AEC1-656509511202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F5D110-758C-2AFA-9CDC-643C3F07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6F35C9-3F7B-73D8-4596-A12A8AF7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5FF9-0B45-0B4D-914A-411A779BA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77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D61B9E-7812-E5D0-8475-878FAEBA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7EA8E9-3BB0-A3F9-17FD-23D352BB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224DA1-F4C9-0DC6-9679-BDFA134AF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6652-21EB-7949-AEC1-656509511202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2A0D87-92F2-4155-67BB-2C3DBD899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E4D1E6-0192-530E-FE6C-0AB8C521C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55FF9-0B45-0B4D-914A-411A779BA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57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tel.club/fgo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ase.garant.ru/405590287/53f89421bbdaf741eb2d1ecc4ddb4c33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yschool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rabochie-programm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normativnye-dokument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098EE1-64A9-7C6E-1341-6FE3163E3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600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ABB55C-E660-C843-1C15-F15E2AF3D44D}"/>
              </a:ext>
            </a:extLst>
          </p:cNvPr>
          <p:cNvSpPr txBox="1"/>
          <p:nvPr/>
        </p:nvSpPr>
        <p:spPr>
          <a:xfrm>
            <a:off x="3149600" y="146045"/>
            <a:ext cx="85768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Вариативность реализации содержания программы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учебного предмета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«Труд  (технология)»</a:t>
            </a:r>
            <a:endParaRPr lang="ru-RU" sz="2800" dirty="0">
              <a:solidFill>
                <a:schemeClr val="bg1"/>
              </a:solidFill>
              <a:latin typeface="Oswa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F847E4-D271-F7C3-3D54-A1D3D24A9EC0}"/>
              </a:ext>
            </a:extLst>
          </p:cNvPr>
          <p:cNvSpPr txBox="1"/>
          <p:nvPr/>
        </p:nvSpPr>
        <p:spPr>
          <a:xfrm>
            <a:off x="534182" y="5628720"/>
            <a:ext cx="111236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i="1" dirty="0"/>
              <a:t>   </a:t>
            </a:r>
            <a:r>
              <a:rPr lang="ru-RU" sz="2000" i="1" dirty="0"/>
              <a:t>Теоретические сведения каждого модуля должны быть изучены всеми обучающимися с целью соблюдения требований ФГОС к единству образовательного пространства, приоритета достижения предметных результатов на базовом уровне.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4905E33-5914-4D8B-AB0E-752B23B7C003}"/>
              </a:ext>
            </a:extLst>
          </p:cNvPr>
          <p:cNvSpPr/>
          <p:nvPr/>
        </p:nvSpPr>
        <p:spPr>
          <a:xfrm>
            <a:off x="541864" y="1506528"/>
            <a:ext cx="105691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Может быть изменен </a:t>
            </a:r>
            <a:r>
              <a:rPr lang="ru-RU" sz="2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изучения модулей</a:t>
            </a:r>
            <a:r>
              <a:rPr lang="ru-RU" sz="22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возможно перераспределение учебного времени между модулями (при сохранении общего количества учебных часов).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i="1" dirty="0"/>
              <a:t>Количество часов </a:t>
            </a:r>
            <a:r>
              <a:rPr lang="ru-RU" sz="2200" dirty="0">
                <a:solidFill>
                  <a:schemeClr val="bg1"/>
                </a:solidFill>
              </a:rPr>
              <a:t>инвариантных модулей может быть сокращено для введения вариативных. Порядок, классы изучения модулей и количество часов могут быть иными с учетом материально-технического обеспечения образовательной организации.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770D234-8D43-4EA3-A624-E41BE32D0FAA}"/>
              </a:ext>
            </a:extLst>
          </p:cNvPr>
          <p:cNvSpPr/>
          <p:nvPr/>
        </p:nvSpPr>
        <p:spPr>
          <a:xfrm>
            <a:off x="1246901" y="4070262"/>
            <a:ext cx="98641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отсутствии возможности выполнять практические работы </a:t>
            </a:r>
            <a:r>
              <a:rPr lang="ru-RU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обязательным является изучение всего объема теоретического материала</a:t>
            </a:r>
            <a:r>
              <a:rPr lang="ru-RU" sz="2000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Часы, выделяемые на практические работы, можно перенести на изучение других тем инвариантных или вариативных модулей</a:t>
            </a: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xmlns="" id="{C8FDBE44-12C2-422E-BA9C-39302A469241}"/>
              </a:ext>
            </a:extLst>
          </p:cNvPr>
          <p:cNvSpPr/>
          <p:nvPr/>
        </p:nvSpPr>
        <p:spPr>
          <a:xfrm>
            <a:off x="526503" y="5605984"/>
            <a:ext cx="11123633" cy="954107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3984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ABB55C-E660-C843-1C15-F15E2AF3D44D}"/>
              </a:ext>
            </a:extLst>
          </p:cNvPr>
          <p:cNvSpPr txBox="1"/>
          <p:nvPr/>
        </p:nvSpPr>
        <p:spPr>
          <a:xfrm>
            <a:off x="5029200" y="146045"/>
            <a:ext cx="66972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Базовый вариант распределения часов </a:t>
            </a:r>
            <a:endParaRPr lang="en-US" sz="2800" dirty="0">
              <a:solidFill>
                <a:schemeClr val="bg1"/>
              </a:solidFill>
            </a:endParaRPr>
          </a:p>
          <a:p>
            <a:pPr algn="r"/>
            <a:r>
              <a:rPr lang="ru-RU" sz="2800" dirty="0">
                <a:solidFill>
                  <a:schemeClr val="bg1"/>
                </a:solidFill>
              </a:rPr>
              <a:t>по инвариантным модулям</a:t>
            </a:r>
            <a:endParaRPr lang="ru-RU" sz="2800" dirty="0">
              <a:solidFill>
                <a:schemeClr val="bg1"/>
              </a:solidFill>
              <a:latin typeface="Oswa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F847E4-D271-F7C3-3D54-A1D3D24A9EC0}"/>
              </a:ext>
            </a:extLst>
          </p:cNvPr>
          <p:cNvSpPr txBox="1"/>
          <p:nvPr/>
        </p:nvSpPr>
        <p:spPr>
          <a:xfrm>
            <a:off x="6557464" y="2641599"/>
            <a:ext cx="509475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В ФРП ООО по предмету «Труд (технология)» представлены </a:t>
            </a:r>
            <a:r>
              <a:rPr lang="ru-RU" sz="2200" i="1" dirty="0"/>
              <a:t>3 варианта</a:t>
            </a:r>
            <a:r>
              <a:rPr lang="ru-RU" sz="2200" dirty="0">
                <a:solidFill>
                  <a:schemeClr val="bg1"/>
                </a:solidFill>
              </a:rPr>
              <a:t> перераспределения часов инвариантных модулей, а </a:t>
            </a:r>
            <a:r>
              <a:rPr lang="ru-RU" sz="2200" i="1" dirty="0"/>
              <a:t>также 2 варианта</a:t>
            </a:r>
            <a:r>
              <a:rPr lang="ru-RU" sz="2200" dirty="0">
                <a:solidFill>
                  <a:schemeClr val="bg1"/>
                </a:solidFill>
              </a:rPr>
              <a:t> перераспределения часов с учетом введения вариативных модулей</a:t>
            </a:r>
          </a:p>
        </p:txBody>
      </p:sp>
      <p:pic>
        <p:nvPicPr>
          <p:cNvPr id="7" name="Рисунок 5">
            <a:extLst>
              <a:ext uri="{FF2B5EF4-FFF2-40B4-BE49-F238E27FC236}">
                <a16:creationId xmlns:a16="http://schemas.microsoft.com/office/drawing/2014/main" xmlns="" id="{27714D01-D596-4CA5-90D2-ED486A7F9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319" y="1709206"/>
            <a:ext cx="4992113" cy="453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451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ABB55C-E660-C843-1C15-F15E2AF3D44D}"/>
              </a:ext>
            </a:extLst>
          </p:cNvPr>
          <p:cNvSpPr txBox="1"/>
          <p:nvPr/>
        </p:nvSpPr>
        <p:spPr>
          <a:xfrm>
            <a:off x="4222044" y="146045"/>
            <a:ext cx="7504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Разработка и реализация вариативных модулей</a:t>
            </a:r>
            <a:endParaRPr lang="ru-RU" sz="2800" dirty="0">
              <a:solidFill>
                <a:schemeClr val="bg1"/>
              </a:solidFill>
              <a:latin typeface="Oswa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F847E4-D271-F7C3-3D54-A1D3D24A9EC0}"/>
              </a:ext>
            </a:extLst>
          </p:cNvPr>
          <p:cNvSpPr txBox="1"/>
          <p:nvPr/>
        </p:nvSpPr>
        <p:spPr>
          <a:xfrm>
            <a:off x="811411" y="1690062"/>
            <a:ext cx="1056917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В модульную программу по учебному предмету «Труд (технология)» могут быть включены вариативные модули, разработанные по запросу участников образовательных отношений </a:t>
            </a:r>
            <a:r>
              <a:rPr lang="ru-RU" sz="2200" dirty="0"/>
              <a:t>в соответствии с этнокультурными и региональными особенностями, углубленным изучением отдельных тем инвариантных модулей.</a:t>
            </a:r>
          </a:p>
          <a:p>
            <a:r>
              <a:rPr lang="ru-RU" sz="2200" dirty="0">
                <a:solidFill>
                  <a:schemeClr val="bg1"/>
                </a:solidFill>
              </a:rPr>
              <a:t>Вариативные модули программы отражают современные направления развития индустриального производства и сельского хозяйства. Вариативные модули </a:t>
            </a:r>
            <a:r>
              <a:rPr lang="ru-RU" sz="2200" dirty="0"/>
              <a:t>могут быть расширены за счет приоритетных технологий, указанных в стратегических документах научного и технологического развития страны, и региональных особенностей развития экономики и производства </a:t>
            </a:r>
            <a:r>
              <a:rPr lang="ru-RU" sz="2200" dirty="0">
                <a:solidFill>
                  <a:schemeClr val="bg1"/>
                </a:solidFill>
              </a:rPr>
              <a:t>(и соответствующей потребности в кадрах высокой квалификации)</a:t>
            </a:r>
          </a:p>
        </p:txBody>
      </p:sp>
    </p:spTree>
    <p:extLst>
      <p:ext uri="{BB962C8B-B14F-4D97-AF65-F5344CB8AC3E}">
        <p14:creationId xmlns:p14="http://schemas.microsoft.com/office/powerpoint/2010/main" xmlns="" val="298984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ABB55C-E660-C843-1C15-F15E2AF3D44D}"/>
              </a:ext>
            </a:extLst>
          </p:cNvPr>
          <p:cNvSpPr txBox="1"/>
          <p:nvPr/>
        </p:nvSpPr>
        <p:spPr>
          <a:xfrm>
            <a:off x="4176890" y="146045"/>
            <a:ext cx="7549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Учебный проект на уроках «Труд (технология)»</a:t>
            </a:r>
            <a:endParaRPr lang="ru-RU" sz="2800" dirty="0">
              <a:solidFill>
                <a:schemeClr val="bg1"/>
              </a:solidFill>
              <a:latin typeface="Oswa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F847E4-D271-F7C3-3D54-A1D3D24A9EC0}"/>
              </a:ext>
            </a:extLst>
          </p:cNvPr>
          <p:cNvSpPr txBox="1"/>
          <p:nvPr/>
        </p:nvSpPr>
        <p:spPr>
          <a:xfrm>
            <a:off x="1137488" y="4023320"/>
            <a:ext cx="105889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программе предусмотрено выполнение индивидуальных, групповых, коллективных учебных проектов в рамках уроков </a:t>
            </a:r>
            <a:r>
              <a:rPr lang="ru-RU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(3-4 проекта в год</a:t>
            </a:r>
            <a:r>
              <a:rPr lang="ru-RU" sz="2000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), что позволит сформировать метапредметные умения, освоить проектную деятельность как универсальный метод управления и самоуправления деятельностью во всех сферах современного производства.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F07048D-0FF3-4D7F-936F-B437CF740397}"/>
              </a:ext>
            </a:extLst>
          </p:cNvPr>
          <p:cNvSpPr/>
          <p:nvPr/>
        </p:nvSpPr>
        <p:spPr>
          <a:xfrm>
            <a:off x="561712" y="1234806"/>
            <a:ext cx="108048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1. Выполняется на учебных занятиях;</a:t>
            </a:r>
          </a:p>
          <a:p>
            <a:r>
              <a:rPr lang="ru-RU" sz="2000" dirty="0">
                <a:solidFill>
                  <a:schemeClr val="bg1"/>
                </a:solidFill>
              </a:rPr>
              <a:t>2. Обязателен для всех обучающихся;</a:t>
            </a:r>
          </a:p>
          <a:p>
            <a:r>
              <a:rPr lang="ru-RU" sz="2000" dirty="0">
                <a:solidFill>
                  <a:schemeClr val="bg1"/>
                </a:solidFill>
              </a:rPr>
              <a:t>3. Выступает способом освоения содержания учебного модуля;</a:t>
            </a:r>
          </a:p>
          <a:p>
            <a:r>
              <a:rPr lang="ru-RU" sz="2000" dirty="0">
                <a:solidFill>
                  <a:schemeClr val="bg1"/>
                </a:solidFill>
              </a:rPr>
              <a:t>4. Представляется в форме макета, конструкторского изделия, модели, какого-либо материального или виртуального объекта;</a:t>
            </a:r>
          </a:p>
          <a:p>
            <a:r>
              <a:rPr lang="ru-RU" sz="2000" dirty="0">
                <a:solidFill>
                  <a:schemeClr val="bg1"/>
                </a:solidFill>
              </a:rPr>
              <a:t>5. Является основанием для оценки предметных результатов, способом формирования познавательных, коммуникативных, регулятивных УУД;</a:t>
            </a:r>
          </a:p>
          <a:p>
            <a:r>
              <a:rPr lang="ru-RU" sz="2000" dirty="0">
                <a:solidFill>
                  <a:schemeClr val="bg1"/>
                </a:solidFill>
              </a:rPr>
              <a:t>6. Обязательно участие обучающихся в оценке и самооценке результатов.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F6FC0F-98E5-4036-A48F-6B84C53419DD}"/>
              </a:ext>
            </a:extLst>
          </p:cNvPr>
          <p:cNvSpPr txBox="1"/>
          <p:nvPr/>
        </p:nvSpPr>
        <p:spPr>
          <a:xfrm>
            <a:off x="575733" y="5735969"/>
            <a:ext cx="10804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  </a:t>
            </a:r>
            <a:r>
              <a:rPr lang="ru-RU" sz="2000" i="1" dirty="0"/>
              <a:t>В тематическом планировании ФРП ООО в каждом модуле приведены примеры практических работ и индивидуальных или групповых проектов.</a:t>
            </a: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xmlns="" id="{D65217E5-F565-4A43-9491-F2A619DF5DBE}"/>
              </a:ext>
            </a:extLst>
          </p:cNvPr>
          <p:cNvSpPr/>
          <p:nvPr/>
        </p:nvSpPr>
        <p:spPr>
          <a:xfrm>
            <a:off x="402323" y="5612859"/>
            <a:ext cx="11123633" cy="954107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745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ABB55C-E660-C843-1C15-F15E2AF3D44D}"/>
              </a:ext>
            </a:extLst>
          </p:cNvPr>
          <p:cNvSpPr txBox="1"/>
          <p:nvPr/>
        </p:nvSpPr>
        <p:spPr>
          <a:xfrm>
            <a:off x="5085644" y="174214"/>
            <a:ext cx="6697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Оснащение кабинета «Труд (технология)»</a:t>
            </a:r>
            <a:endParaRPr lang="ru-RU" sz="2800" dirty="0">
              <a:solidFill>
                <a:schemeClr val="bg1"/>
              </a:solidFill>
              <a:latin typeface="Oswa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F847E4-D271-F7C3-3D54-A1D3D24A9EC0}"/>
              </a:ext>
            </a:extLst>
          </p:cNvPr>
          <p:cNvSpPr txBox="1"/>
          <p:nvPr/>
        </p:nvSpPr>
        <p:spPr>
          <a:xfrm>
            <a:off x="698521" y="1588402"/>
            <a:ext cx="1096290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Кабинет для изучения предметной области «Технология» должен быть оснащен комплектами наглядных пособий, карт, учебных макетов, специального оборудования, чтобы развить компетенции в соответствии с ООП. Учитываются требования СП 2.4.364820 и СанПиН 1.2.3685-21.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endParaRPr lang="ru-RU" sz="2200" dirty="0">
              <a:solidFill>
                <a:schemeClr val="bg1"/>
              </a:solidFill>
            </a:endParaRPr>
          </a:p>
          <a:p>
            <a:r>
              <a:rPr lang="en-US" sz="2200" i="1" dirty="0">
                <a:solidFill>
                  <a:schemeClr val="bg1"/>
                </a:solidFill>
              </a:rPr>
              <a:t>   </a:t>
            </a:r>
            <a:r>
              <a:rPr lang="ru-RU" sz="2200" i="1" dirty="0">
                <a:solidFill>
                  <a:schemeClr val="bg1"/>
                </a:solidFill>
              </a:rPr>
              <a:t>Обязательные детальные требования к оснащению предметного кабинета по труду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ru-RU" sz="2200" i="1" dirty="0">
                <a:solidFill>
                  <a:schemeClr val="bg1"/>
                </a:solidFill>
              </a:rPr>
              <a:t>не установлено. Можно ориентироваться на перечень, утвержденный приказом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ru-RU" sz="2200" i="1" dirty="0" err="1">
                <a:solidFill>
                  <a:schemeClr val="bg1"/>
                </a:solidFill>
              </a:rPr>
              <a:t>Минпросвещения</a:t>
            </a:r>
            <a:r>
              <a:rPr lang="ru-RU" sz="2200" i="1" dirty="0">
                <a:solidFill>
                  <a:schemeClr val="bg1"/>
                </a:solidFill>
              </a:rPr>
              <a:t> от 06.09.2022 № 804. В нем определили список оборудования и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ru-RU" sz="2200" i="1" dirty="0">
                <a:solidFill>
                  <a:schemeClr val="bg1"/>
                </a:solidFill>
              </a:rPr>
              <a:t>инструментов для новых мест в школах. </a:t>
            </a:r>
            <a:endParaRPr lang="en-US" sz="2200" i="1" dirty="0">
              <a:solidFill>
                <a:schemeClr val="bg1"/>
              </a:solidFill>
            </a:endParaRPr>
          </a:p>
          <a:p>
            <a:r>
              <a:rPr lang="ru-RU" sz="2200" i="1" dirty="0"/>
              <a:t>Перечень делится на подразделы в</a:t>
            </a:r>
            <a:r>
              <a:rPr lang="en-US" sz="2200" i="1" dirty="0"/>
              <a:t> </a:t>
            </a:r>
            <a:r>
              <a:rPr lang="ru-RU" sz="2200" i="1" dirty="0"/>
              <a:t>зависимости от направлений обучения: домоводство (кройка и шитье), домоводство</a:t>
            </a:r>
            <a:r>
              <a:rPr lang="en-US" sz="2200" i="1" dirty="0"/>
              <a:t> </a:t>
            </a:r>
            <a:r>
              <a:rPr lang="ru-RU" sz="2200" i="1" dirty="0"/>
              <a:t>(кулинария), слесарное и столярное дело.</a:t>
            </a:r>
          </a:p>
        </p:txBody>
      </p:sp>
    </p:spTree>
    <p:extLst>
      <p:ext uri="{BB962C8B-B14F-4D97-AF65-F5344CB8AC3E}">
        <p14:creationId xmlns:p14="http://schemas.microsoft.com/office/powerpoint/2010/main" xmlns="" val="3967642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14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ABB55C-E660-C843-1C15-F15E2AF3D44D}"/>
              </a:ext>
            </a:extLst>
          </p:cNvPr>
          <p:cNvSpPr txBox="1"/>
          <p:nvPr/>
        </p:nvSpPr>
        <p:spPr>
          <a:xfrm>
            <a:off x="5029200" y="146045"/>
            <a:ext cx="6697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Учебники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F847E4-D271-F7C3-3D54-A1D3D24A9EC0}"/>
              </a:ext>
            </a:extLst>
          </p:cNvPr>
          <p:cNvSpPr txBox="1"/>
          <p:nvPr/>
        </p:nvSpPr>
        <p:spPr>
          <a:xfrm>
            <a:off x="517900" y="864639"/>
            <a:ext cx="1109836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solidFill>
                  <a:schemeClr val="bg1"/>
                </a:solidFill>
              </a:rPr>
              <a:t>    В настоящее время осуществляется подготовка государственного учебника по предмету «Труд (технология)». До выхода государственного учебника образовательная организация вправе использовать закупленные ранее учебники и учебные пособия из федерального перечня учебников, утвержденного приказом </a:t>
            </a:r>
            <a:r>
              <a:rPr lang="ru-RU" sz="1900" dirty="0" err="1">
                <a:solidFill>
                  <a:schemeClr val="bg1"/>
                </a:solidFill>
              </a:rPr>
              <a:t>Минпросвещения</a:t>
            </a:r>
            <a:r>
              <a:rPr lang="ru-RU" sz="1900" dirty="0">
                <a:solidFill>
                  <a:schemeClr val="bg1"/>
                </a:solidFill>
              </a:rPr>
              <a:t> России от 21 сентября 2022 г. № 858:</a:t>
            </a:r>
            <a:endParaRPr lang="ru-RU" sz="1900" dirty="0">
              <a:solidFill>
                <a:schemeClr val="bg1"/>
              </a:solidFill>
              <a:latin typeface="Oswald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0FC4413-FD02-40B4-8B1E-D0D8DD76CED0}"/>
              </a:ext>
            </a:extLst>
          </p:cNvPr>
          <p:cNvSpPr/>
          <p:nvPr/>
        </p:nvSpPr>
        <p:spPr>
          <a:xfrm>
            <a:off x="517900" y="2273131"/>
            <a:ext cx="4402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НАЧАЛЬНОЕ ОБЩЕЕ ОБРАЗОВАНИЕ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EED1A9F-2D16-45AD-9C2B-118E04AC890D}"/>
              </a:ext>
            </a:extLst>
          </p:cNvPr>
          <p:cNvSpPr/>
          <p:nvPr/>
        </p:nvSpPr>
        <p:spPr>
          <a:xfrm>
            <a:off x="517900" y="2655035"/>
            <a:ext cx="10308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Лутцева</a:t>
            </a:r>
            <a:r>
              <a:rPr lang="ru-RU" dirty="0">
                <a:solidFill>
                  <a:schemeClr val="bg1"/>
                </a:solidFill>
              </a:rPr>
              <a:t> Е.А., Зуева Т.П. Технология: 1-й класс: учебник; 12-е издание, переработанное</a:t>
            </a:r>
          </a:p>
          <a:p>
            <a:r>
              <a:rPr lang="ru-RU" dirty="0" err="1">
                <a:solidFill>
                  <a:schemeClr val="bg1"/>
                </a:solidFill>
              </a:rPr>
              <a:t>Лутцева</a:t>
            </a:r>
            <a:r>
              <a:rPr lang="ru-RU" dirty="0">
                <a:solidFill>
                  <a:schemeClr val="bg1"/>
                </a:solidFill>
              </a:rPr>
              <a:t> Е.А., Зуева Т.П. Технология: 2-й класс: учебник; 12-е издание, переработанное</a:t>
            </a:r>
          </a:p>
          <a:p>
            <a:r>
              <a:rPr lang="ru-RU" dirty="0" err="1">
                <a:solidFill>
                  <a:schemeClr val="bg1"/>
                </a:solidFill>
              </a:rPr>
              <a:t>Лутцева</a:t>
            </a:r>
            <a:r>
              <a:rPr lang="ru-RU" dirty="0">
                <a:solidFill>
                  <a:schemeClr val="bg1"/>
                </a:solidFill>
              </a:rPr>
              <a:t> Е.А., Зуева Т.П. Технология: 3-й класс: учебник; 11-е издание, переработанное</a:t>
            </a:r>
          </a:p>
          <a:p>
            <a:r>
              <a:rPr lang="ru-RU" dirty="0" err="1">
                <a:solidFill>
                  <a:schemeClr val="bg1"/>
                </a:solidFill>
              </a:rPr>
              <a:t>Лутцева</a:t>
            </a:r>
            <a:r>
              <a:rPr lang="ru-RU" dirty="0">
                <a:solidFill>
                  <a:schemeClr val="bg1"/>
                </a:solidFill>
              </a:rPr>
              <a:t> Е.А., Зуева Т.П. Технология: 4-й класс: учебник; 11-е издание, переработанное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EEAC1B0-DA04-486E-ACDA-4E5712738205}"/>
              </a:ext>
            </a:extLst>
          </p:cNvPr>
          <p:cNvSpPr/>
          <p:nvPr/>
        </p:nvSpPr>
        <p:spPr>
          <a:xfrm>
            <a:off x="517900" y="4011986"/>
            <a:ext cx="4292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ОСНОВНОЕ ОБЩЕЕ ОБРАЗОВАНИЕ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FEBD918-6A68-487A-BF7C-E597744E82E4}"/>
              </a:ext>
            </a:extLst>
          </p:cNvPr>
          <p:cNvSpPr/>
          <p:nvPr/>
        </p:nvSpPr>
        <p:spPr>
          <a:xfrm>
            <a:off x="517900" y="4385674"/>
            <a:ext cx="11504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Глозман</a:t>
            </a:r>
            <a:r>
              <a:rPr lang="ru-RU" dirty="0">
                <a:solidFill>
                  <a:schemeClr val="bg1"/>
                </a:solidFill>
              </a:rPr>
              <a:t> Е.С., Кожина О.А., </a:t>
            </a:r>
            <a:r>
              <a:rPr lang="ru-RU" dirty="0" err="1">
                <a:solidFill>
                  <a:schemeClr val="bg1"/>
                </a:solidFill>
              </a:rPr>
              <a:t>Хотунцев</a:t>
            </a:r>
            <a:r>
              <a:rPr lang="ru-RU" dirty="0">
                <a:solidFill>
                  <a:schemeClr val="bg1"/>
                </a:solidFill>
              </a:rPr>
              <a:t> Ю.Л. и другие Технология: 5-й класс: учебник; 4-е издание, переработанное</a:t>
            </a:r>
          </a:p>
          <a:p>
            <a:r>
              <a:rPr lang="ru-RU" dirty="0" err="1">
                <a:solidFill>
                  <a:schemeClr val="bg1"/>
                </a:solidFill>
              </a:rPr>
              <a:t>Глозман</a:t>
            </a:r>
            <a:r>
              <a:rPr lang="ru-RU" dirty="0">
                <a:solidFill>
                  <a:schemeClr val="bg1"/>
                </a:solidFill>
              </a:rPr>
              <a:t> Е.С., Кожина О.А., </a:t>
            </a:r>
            <a:r>
              <a:rPr lang="ru-RU" dirty="0" err="1">
                <a:solidFill>
                  <a:schemeClr val="bg1"/>
                </a:solidFill>
              </a:rPr>
              <a:t>Хотунцев</a:t>
            </a:r>
            <a:r>
              <a:rPr lang="ru-RU" dirty="0">
                <a:solidFill>
                  <a:schemeClr val="bg1"/>
                </a:solidFill>
              </a:rPr>
              <a:t> Ю.Л. и другие Технология: 6-й класс: учебник; 4-е издание, переработанное</a:t>
            </a:r>
          </a:p>
          <a:p>
            <a:r>
              <a:rPr lang="ru-RU" dirty="0" err="1">
                <a:solidFill>
                  <a:schemeClr val="bg1"/>
                </a:solidFill>
              </a:rPr>
              <a:t>Глозман</a:t>
            </a:r>
            <a:r>
              <a:rPr lang="ru-RU" dirty="0">
                <a:solidFill>
                  <a:schemeClr val="bg1"/>
                </a:solidFill>
              </a:rPr>
              <a:t> Е.С., Кожина О.А., </a:t>
            </a:r>
            <a:r>
              <a:rPr lang="ru-RU" dirty="0" err="1">
                <a:solidFill>
                  <a:schemeClr val="bg1"/>
                </a:solidFill>
              </a:rPr>
              <a:t>Хотунцев</a:t>
            </a:r>
            <a:r>
              <a:rPr lang="ru-RU" dirty="0">
                <a:solidFill>
                  <a:schemeClr val="bg1"/>
                </a:solidFill>
              </a:rPr>
              <a:t> Ю.Л. и другие Технология: 7-й класс: учебник; 4-е издание, переработанное</a:t>
            </a:r>
          </a:p>
          <a:p>
            <a:r>
              <a:rPr lang="ru-RU" dirty="0" err="1">
                <a:solidFill>
                  <a:schemeClr val="bg1"/>
                </a:solidFill>
              </a:rPr>
              <a:t>Глозман</a:t>
            </a:r>
            <a:r>
              <a:rPr lang="ru-RU" dirty="0">
                <a:solidFill>
                  <a:schemeClr val="bg1"/>
                </a:solidFill>
              </a:rPr>
              <a:t> Е.С., Кожина О.А., </a:t>
            </a:r>
            <a:r>
              <a:rPr lang="ru-RU" dirty="0" err="1">
                <a:solidFill>
                  <a:schemeClr val="bg1"/>
                </a:solidFill>
              </a:rPr>
              <a:t>Хотунцев</a:t>
            </a:r>
            <a:r>
              <a:rPr lang="ru-RU" dirty="0">
                <a:solidFill>
                  <a:schemeClr val="bg1"/>
                </a:solidFill>
              </a:rPr>
              <a:t> Ю.Л. и другие Технология: 8-9-е классы: учебник; 4-е издание, переработанное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C54AA1-3AF1-4C1A-85E8-258227869024}"/>
              </a:ext>
            </a:extLst>
          </p:cNvPr>
          <p:cNvSpPr txBox="1"/>
          <p:nvPr/>
        </p:nvSpPr>
        <p:spPr>
          <a:xfrm>
            <a:off x="413612" y="6311845"/>
            <a:ext cx="11098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Ссылка на список дополнительных учебников на недостающие темы</a:t>
            </a:r>
            <a:r>
              <a:rPr lang="ru-RU" dirty="0"/>
              <a:t>: </a:t>
            </a:r>
            <a:r>
              <a:rPr lang="ru-RU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https://uchitel.club/fgos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4D61FCA-CB01-45A7-A79A-691775C2A2F5}"/>
              </a:ext>
            </a:extLst>
          </p:cNvPr>
          <p:cNvSpPr/>
          <p:nvPr/>
        </p:nvSpPr>
        <p:spPr>
          <a:xfrm>
            <a:off x="413612" y="5820028"/>
            <a:ext cx="11882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Ссылка на перечень учебников: </a:t>
            </a:r>
            <a:r>
              <a:rPr lang="en-US" sz="1600" u="sng" dirty="0">
                <a:solidFill>
                  <a:schemeClr val="bg1"/>
                </a:solidFill>
                <a:latin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https://base.garant.ru/405590287/53f89421bbdaf741eb2d1ecc4ddb4c33/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xmlns="" id="{E1E3C3C0-27CC-4413-9B86-4CC7D82A4E85}"/>
              </a:ext>
            </a:extLst>
          </p:cNvPr>
          <p:cNvSpPr/>
          <p:nvPr/>
        </p:nvSpPr>
        <p:spPr>
          <a:xfrm>
            <a:off x="413612" y="5757848"/>
            <a:ext cx="11123633" cy="954107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864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ABB55C-E660-C843-1C15-F15E2AF3D44D}"/>
              </a:ext>
            </a:extLst>
          </p:cNvPr>
          <p:cNvSpPr txBox="1"/>
          <p:nvPr/>
        </p:nvSpPr>
        <p:spPr>
          <a:xfrm>
            <a:off x="3854370" y="146045"/>
            <a:ext cx="78720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Реализация содержания учебного предмета «Труд» (технология)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A555A5-399A-4AF8-90A5-011270201AB2}"/>
              </a:ext>
            </a:extLst>
          </p:cNvPr>
          <p:cNvSpPr txBox="1"/>
          <p:nvPr/>
        </p:nvSpPr>
        <p:spPr>
          <a:xfrm>
            <a:off x="609159" y="2634228"/>
            <a:ext cx="4362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1. Содержание учебников представленных в федеральном перечне не полностью отражает содержание федеральной рабочей программы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6C12DC5-2D60-4F50-8E49-0244C3872659}"/>
              </a:ext>
            </a:extLst>
          </p:cNvPr>
          <p:cNvSpPr txBox="1"/>
          <p:nvPr/>
        </p:nvSpPr>
        <p:spPr>
          <a:xfrm>
            <a:off x="654596" y="4361484"/>
            <a:ext cx="436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2. Недостаточное оснащение материально-технической базы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2D153D-7270-4557-A857-4B07CB25A7C5}"/>
              </a:ext>
            </a:extLst>
          </p:cNvPr>
          <p:cNvSpPr txBox="1"/>
          <p:nvPr/>
        </p:nvSpPr>
        <p:spPr>
          <a:xfrm>
            <a:off x="6694200" y="2499924"/>
            <a:ext cx="4161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Цифровые образовательные ресурсы ФГИС «Моя школа»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https://myschool.edu.ru/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/>
              <a:t>	</a:t>
            </a:r>
            <a:r>
              <a:rPr lang="ru-RU" i="1" dirty="0">
                <a:solidFill>
                  <a:schemeClr val="bg1"/>
                </a:solidFill>
              </a:rPr>
              <a:t>(в компьютерном классе)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986615-A885-4D9A-B903-DA7268AD53E1}"/>
              </a:ext>
            </a:extLst>
          </p:cNvPr>
          <p:cNvSpPr txBox="1"/>
          <p:nvPr/>
        </p:nvSpPr>
        <p:spPr>
          <a:xfrm>
            <a:off x="6651299" y="4376903"/>
            <a:ext cx="43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Построение школьных/муниципальных моделей  реализации технологического образования на основе сетевых взаимодействий</a:t>
            </a:r>
          </a:p>
          <a:p>
            <a:r>
              <a:rPr lang="ru-RU" i="1" dirty="0">
                <a:solidFill>
                  <a:schemeClr val="bg1"/>
                </a:solidFill>
              </a:rPr>
              <a:t>(</a:t>
            </a:r>
            <a:r>
              <a:rPr lang="ru-RU" i="1" dirty="0" err="1">
                <a:solidFill>
                  <a:schemeClr val="bg1"/>
                </a:solidFill>
              </a:rPr>
              <a:t>Кванториум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IT-</a:t>
            </a:r>
            <a:r>
              <a:rPr lang="ru-RU" i="1" dirty="0">
                <a:solidFill>
                  <a:schemeClr val="bg1"/>
                </a:solidFill>
              </a:rPr>
              <a:t>куб, Точки роста и т.п.)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0D450FD9-8B2E-4FCA-832F-283C394555C6}"/>
              </a:ext>
            </a:extLst>
          </p:cNvPr>
          <p:cNvSpPr/>
          <p:nvPr/>
        </p:nvSpPr>
        <p:spPr>
          <a:xfrm>
            <a:off x="1307257" y="1563204"/>
            <a:ext cx="2763413" cy="4979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Возможные затруднения 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2C2C3224-87FB-4285-AD62-5C1A9A2321AE}"/>
              </a:ext>
            </a:extLst>
          </p:cNvPr>
          <p:cNvSpPr/>
          <p:nvPr/>
        </p:nvSpPr>
        <p:spPr>
          <a:xfrm>
            <a:off x="7511177" y="1594322"/>
            <a:ext cx="2763413" cy="481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/>
              <a:t>Решения </a:t>
            </a:r>
          </a:p>
          <a:p>
            <a:pPr algn="ctr"/>
            <a:endParaRPr lang="ru-RU" dirty="0"/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xmlns="" id="{047B9013-C3E8-4488-849C-288C15AA2B9B}"/>
              </a:ext>
            </a:extLst>
          </p:cNvPr>
          <p:cNvSpPr/>
          <p:nvPr/>
        </p:nvSpPr>
        <p:spPr>
          <a:xfrm>
            <a:off x="609159" y="2511983"/>
            <a:ext cx="4159611" cy="147732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xmlns="" id="{32BC3851-B41B-4A0E-B544-8A3E583F61B8}"/>
              </a:ext>
            </a:extLst>
          </p:cNvPr>
          <p:cNvSpPr/>
          <p:nvPr/>
        </p:nvSpPr>
        <p:spPr>
          <a:xfrm>
            <a:off x="609159" y="4392681"/>
            <a:ext cx="4159611" cy="147732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:a16="http://schemas.microsoft.com/office/drawing/2014/main" xmlns="" id="{C5BE57D7-37F8-4E1E-99C9-AFA146F71BB6}"/>
              </a:ext>
            </a:extLst>
          </p:cNvPr>
          <p:cNvSpPr/>
          <p:nvPr/>
        </p:nvSpPr>
        <p:spPr>
          <a:xfrm>
            <a:off x="6616198" y="2511983"/>
            <a:ext cx="4553372" cy="147732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>
            <a:extLst>
              <a:ext uri="{FF2B5EF4-FFF2-40B4-BE49-F238E27FC236}">
                <a16:creationId xmlns:a16="http://schemas.microsoft.com/office/drawing/2014/main" xmlns="" id="{948A90B6-17B6-426C-B921-EA7E2D44871F}"/>
              </a:ext>
            </a:extLst>
          </p:cNvPr>
          <p:cNvSpPr/>
          <p:nvPr/>
        </p:nvSpPr>
        <p:spPr>
          <a:xfrm>
            <a:off x="6616197" y="4392681"/>
            <a:ext cx="4553372" cy="147732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CE967B2A-C9D4-49DA-A430-FC501A6B1939}"/>
              </a:ext>
            </a:extLst>
          </p:cNvPr>
          <p:cNvSpPr/>
          <p:nvPr/>
        </p:nvSpPr>
        <p:spPr>
          <a:xfrm>
            <a:off x="2471195" y="2092290"/>
            <a:ext cx="283580" cy="40343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xmlns="" id="{B2DFA612-6A90-448E-8C5C-F5E687BB1E4E}"/>
              </a:ext>
            </a:extLst>
          </p:cNvPr>
          <p:cNvSpPr/>
          <p:nvPr/>
        </p:nvSpPr>
        <p:spPr>
          <a:xfrm>
            <a:off x="8796845" y="2092290"/>
            <a:ext cx="283580" cy="40343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xmlns="" id="{9E552DD6-9B74-4155-A5A2-213E7BA9B4EE}"/>
              </a:ext>
            </a:extLst>
          </p:cNvPr>
          <p:cNvSpPr/>
          <p:nvPr/>
        </p:nvSpPr>
        <p:spPr>
          <a:xfrm rot="16200000">
            <a:off x="5571414" y="2722617"/>
            <a:ext cx="320143" cy="102354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xmlns="" id="{AA23B13E-2ED5-4381-9A2E-987F3EE8294C}"/>
              </a:ext>
            </a:extLst>
          </p:cNvPr>
          <p:cNvSpPr/>
          <p:nvPr/>
        </p:nvSpPr>
        <p:spPr>
          <a:xfrm rot="16200000">
            <a:off x="5571413" y="4493199"/>
            <a:ext cx="320143" cy="102354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833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F1002A-7077-4953-A654-47670DC91B04}"/>
              </a:ext>
            </a:extLst>
          </p:cNvPr>
          <p:cNvSpPr txBox="1"/>
          <p:nvPr/>
        </p:nvSpPr>
        <p:spPr>
          <a:xfrm>
            <a:off x="504263" y="2706835"/>
            <a:ext cx="388711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3. Недостаток компетенций педагогов в реализации отдельных модулей программы  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9AF2AC50-6206-4B1B-8988-4A1350D930B1}"/>
              </a:ext>
            </a:extLst>
          </p:cNvPr>
          <p:cNvSpPr txBox="1">
            <a:spLocks/>
          </p:cNvSpPr>
          <p:nvPr/>
        </p:nvSpPr>
        <p:spPr>
          <a:xfrm>
            <a:off x="5159614" y="334407"/>
            <a:ext cx="6528123" cy="6499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Программы повышения квалификации КК ИРО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Реализация требований обновленных ФГОС ООО, ФГОС СОО в работе учителя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Реализация содержания предметной области «Технология» в соответствии с Концепцией: робототехника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Реализация содержания предметной области «Технология» в соответствии с Концепцией: 3D-моделирование, прототипирование и макетирование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Реализация содержания предметной области «Технология» в соответствии с Концепцией: технологии виртуальной и дополненной реальности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Реализация содержания предметной области «Технология» в соответствии с Концепцией: конструирование беспилотных летательных аппаратов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Реализация рабочей программы по учебному предмету «Технология» в соответствии с ФГОС ООО: модуль «Компьютерная графика. Черчение» (базовый уровень)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Профориентационный минимум в общеобразовательных организациях: реализация практико-ориентированных мероприятий (экскурсия, профессиональная проба)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Профессиональное самоопределение и профессиональная ориентация: модернизация содержания урока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Использование системы автоматизированного проектирования (КОМПАС-3D) в реализации модуля «Черчение. Компьютерная графика» на углубленном уровне в условиях обновленного ФГОС ООО </a:t>
            </a:r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xmlns="" id="{6391B971-47B7-4138-BBC7-72C16F57679D}"/>
              </a:ext>
            </a:extLst>
          </p:cNvPr>
          <p:cNvSpPr/>
          <p:nvPr/>
        </p:nvSpPr>
        <p:spPr>
          <a:xfrm>
            <a:off x="396776" y="2548544"/>
            <a:ext cx="4159611" cy="147732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xmlns="" id="{72196ED7-A0FC-4DF8-82C3-8F2CB0EC89B6}"/>
              </a:ext>
            </a:extLst>
          </p:cNvPr>
          <p:cNvSpPr/>
          <p:nvPr/>
        </p:nvSpPr>
        <p:spPr>
          <a:xfrm rot="16200000">
            <a:off x="4790037" y="3085489"/>
            <a:ext cx="283580" cy="40343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04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15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ABB55C-E660-C843-1C15-F15E2AF3D44D}"/>
              </a:ext>
            </a:extLst>
          </p:cNvPr>
          <p:cNvSpPr txBox="1"/>
          <p:nvPr/>
        </p:nvSpPr>
        <p:spPr>
          <a:xfrm>
            <a:off x="5133991" y="152400"/>
            <a:ext cx="6697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Мероприятия:</a:t>
            </a:r>
            <a:endParaRPr lang="ru-RU" sz="2800" dirty="0">
              <a:solidFill>
                <a:schemeClr val="bg1"/>
              </a:solidFill>
              <a:latin typeface="Oswald" pitchFamily="2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45F9DF0-2188-4C22-9826-6D9DF494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54" y="1748028"/>
            <a:ext cx="6106668" cy="34274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5409D8C-F5DE-4E8C-B261-A1FF17E13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860" y="1748028"/>
            <a:ext cx="6106668" cy="34610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5CFC1ED-B184-46C6-AA6E-E762534BF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1546" y="1748028"/>
            <a:ext cx="6106668" cy="351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2161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ABB55C-E660-C843-1C15-F15E2AF3D44D}"/>
              </a:ext>
            </a:extLst>
          </p:cNvPr>
          <p:cNvSpPr txBox="1"/>
          <p:nvPr/>
        </p:nvSpPr>
        <p:spPr>
          <a:xfrm>
            <a:off x="5029200" y="146045"/>
            <a:ext cx="6697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C00000"/>
                </a:solidFill>
              </a:rPr>
              <a:t>Горячая линия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F847E4-D271-F7C3-3D54-A1D3D24A9EC0}"/>
              </a:ext>
            </a:extLst>
          </p:cNvPr>
          <p:cNvSpPr txBox="1"/>
          <p:nvPr/>
        </p:nvSpPr>
        <p:spPr>
          <a:xfrm>
            <a:off x="1163955" y="4126632"/>
            <a:ext cx="5743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Сетевое методическое объединение учителей предметной области «Технология»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51C6649-4F66-49B2-9A16-9B25E0F88390}"/>
              </a:ext>
            </a:extLst>
          </p:cNvPr>
          <p:cNvSpPr/>
          <p:nvPr/>
        </p:nvSpPr>
        <p:spPr>
          <a:xfrm>
            <a:off x="1163955" y="136689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Единое содержание общего образования </a:t>
            </a:r>
          </a:p>
          <a:p>
            <a:r>
              <a:rPr lang="ru-RU" i="1" dirty="0">
                <a:solidFill>
                  <a:schemeClr val="bg1"/>
                </a:solidFill>
              </a:rPr>
              <a:t>(информационное и методическое сопровождение введения обновлённых федеральных государственных образовательных стандартов начального общего и основного общего образования)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7ECE4BD-BBC2-4EAD-A297-5A77E29A8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910" y="1531039"/>
            <a:ext cx="1562100" cy="15621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3178F95-3C6B-4648-B819-649CD091F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910" y="3954913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01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1792B5-7CA4-0303-C44C-0D3E5FE2E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0AB489-4A02-13C7-7972-B31F11ACACAE}"/>
              </a:ext>
            </a:extLst>
          </p:cNvPr>
          <p:cNvSpPr txBox="1"/>
          <p:nvPr/>
        </p:nvSpPr>
        <p:spPr>
          <a:xfrm>
            <a:off x="-146755" y="2208695"/>
            <a:ext cx="650683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Реализация учебного предмета 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 «Труд (технология)»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В 2024/2025 учебном году</a:t>
            </a:r>
            <a:r>
              <a:rPr lang="ru-RU" sz="6000" b="1" dirty="0">
                <a:solidFill>
                  <a:schemeClr val="bg1"/>
                </a:solidFill>
              </a:rPr>
              <a:t/>
            </a:r>
            <a:br>
              <a:rPr lang="ru-RU" sz="6000" b="1" dirty="0">
                <a:solidFill>
                  <a:schemeClr val="bg1"/>
                </a:solidFill>
              </a:rPr>
            </a:br>
            <a:endParaRPr lang="ru-RU" sz="6000" b="1" dirty="0">
              <a:solidFill>
                <a:schemeClr val="bg1"/>
              </a:solidFill>
            </a:endParaRPr>
          </a:p>
          <a:p>
            <a:r>
              <a:rPr lang="ru-RU" sz="6000" dirty="0">
                <a:solidFill>
                  <a:schemeClr val="bg1"/>
                </a:solidFill>
                <a:effectLst/>
                <a:latin typeface="Oswald" pitchFamily="2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84FB9F6-9E19-47D2-A1EB-580264130B9C}"/>
              </a:ext>
            </a:extLst>
          </p:cNvPr>
          <p:cNvSpPr/>
          <p:nvPr/>
        </p:nvSpPr>
        <p:spPr>
          <a:xfrm>
            <a:off x="169335" y="5181557"/>
            <a:ext cx="11514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ЛОГИНОВ ИВАН АЛЕКСАНДРОВИЧ</a:t>
            </a:r>
            <a:r>
              <a:rPr lang="ru-RU" dirty="0">
                <a:solidFill>
                  <a:schemeClr val="bg1"/>
                </a:solidFill>
              </a:rPr>
              <a:t>, заведующий кафедрой методик преподавания дисциплин естественно-научного цикла и предметной области «Технология» КК ИРО </a:t>
            </a:r>
          </a:p>
          <a:p>
            <a:r>
              <a:rPr lang="ru-RU" b="1" dirty="0">
                <a:solidFill>
                  <a:schemeClr val="bg1"/>
                </a:solidFill>
              </a:rPr>
              <a:t>ПАЛАТКИНА ЮЛИЯ АНДРЕЕВНА</a:t>
            </a:r>
            <a:r>
              <a:rPr lang="ru-RU" dirty="0">
                <a:solidFill>
                  <a:schemeClr val="bg1"/>
                </a:solidFill>
              </a:rPr>
              <a:t>, специалист по УМР кафедры методик преподавания дисциплин естественно-научного цикла и предметной области «Технология» КК ИРО </a:t>
            </a:r>
          </a:p>
        </p:txBody>
      </p:sp>
    </p:spTree>
    <p:extLst>
      <p:ext uri="{BB962C8B-B14F-4D97-AF65-F5344CB8AC3E}">
        <p14:creationId xmlns:p14="http://schemas.microsoft.com/office/powerpoint/2010/main" xmlns="" val="2416694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1792B5-7CA4-0303-C44C-0D3E5FE2E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0AB489-4A02-13C7-7972-B31F11ACACAE}"/>
              </a:ext>
            </a:extLst>
          </p:cNvPr>
          <p:cNvSpPr txBox="1"/>
          <p:nvPr/>
        </p:nvSpPr>
        <p:spPr>
          <a:xfrm>
            <a:off x="-702968" y="2540796"/>
            <a:ext cx="70648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effectLst/>
                <a:latin typeface="Oswald" pitchFamily="2" charset="0"/>
                <a:ea typeface="Calibri" panose="020F0502020204030204" pitchFamily="34" charset="0"/>
              </a:rPr>
              <a:t>Благодарим за внимание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4EB657-A74E-42A0-ADAB-F511674E1FB5}"/>
              </a:ext>
            </a:extLst>
          </p:cNvPr>
          <p:cNvSpPr txBox="1"/>
          <p:nvPr/>
        </p:nvSpPr>
        <p:spPr>
          <a:xfrm>
            <a:off x="486137" y="4856893"/>
            <a:ext cx="4023592" cy="654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Красноярский краевой институт развития образования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FC10B86-AA18-4079-A2A1-B4EADEFBD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5334" y="4115382"/>
            <a:ext cx="2137528" cy="213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190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ABB55C-E660-C843-1C15-F15E2AF3D44D}"/>
              </a:ext>
            </a:extLst>
          </p:cNvPr>
          <p:cNvSpPr txBox="1"/>
          <p:nvPr/>
        </p:nvSpPr>
        <p:spPr>
          <a:xfrm>
            <a:off x="293511" y="146045"/>
            <a:ext cx="114329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Нормативно-правовые документы, обеспечивающие организацию образовательной деятельности по учебному предмету </a:t>
            </a:r>
            <a:r>
              <a:rPr lang="ru-RU" sz="2400" b="1" dirty="0"/>
              <a:t>«Труд (технология)» </a:t>
            </a:r>
            <a:r>
              <a:rPr lang="ru-RU" sz="2400" b="1" dirty="0">
                <a:solidFill>
                  <a:schemeClr val="bg1"/>
                </a:solidFill>
              </a:rPr>
              <a:t>в 2024/2025 учебном году</a:t>
            </a:r>
            <a:endParaRPr lang="ru-RU" sz="2400" dirty="0">
              <a:solidFill>
                <a:schemeClr val="bg1"/>
              </a:solidFill>
              <a:latin typeface="Oswa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F847E4-D271-F7C3-3D54-A1D3D24A9EC0}"/>
              </a:ext>
            </a:extLst>
          </p:cNvPr>
          <p:cNvSpPr txBox="1"/>
          <p:nvPr/>
        </p:nvSpPr>
        <p:spPr>
          <a:xfrm>
            <a:off x="293511" y="1387091"/>
            <a:ext cx="11627556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750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868680" algn="l"/>
              </a:tabLst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от 29 декабря 2012 г. № 273-ФЗ.</a:t>
            </a:r>
            <a:endParaRPr lang="ru-RU" sz="20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750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868680" algn="l"/>
              </a:tabLst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19 декабря 2023 г. №618-ФЗ «О внесении изменений в Федеральный закон «Об образовании в Российской Федерации».</a:t>
            </a:r>
            <a:endParaRPr lang="ru-RU" sz="20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750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868680" algn="l"/>
              </a:tabLst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начального общего образования, утвержденный приказом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31 мая 2021 г. № 286 «Об утверждении федерального государственного образовательного стандарта начального общего образования» (далее - ФГОС НОО).</a:t>
            </a:r>
            <a:endParaRPr lang="ru-RU" sz="20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750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868680" algn="l"/>
              </a:tabLst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основного общего образования, утвержденный приказом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31 мая 2021 г. № 287 «Об утверждении федерального государственного образовательного стандарта основного общего образования» (далее - ФГОС ООО).</a:t>
            </a:r>
            <a:endParaRPr lang="ru-RU" sz="20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750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868680" algn="l"/>
              </a:tabLst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 начального общего образования, утвержденная приказом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18 мая 2023 г. № 372» «Об утверждении федеральной образовательной программы начального общего образования» (далее - ФОП НОО).</a:t>
            </a:r>
            <a:endParaRPr lang="ru-RU" sz="20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775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859790" algn="l"/>
              </a:tabLst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 основного общего образования, утвержденная приказом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18 мая 2023 г. № 370» «Об утверждении федеральной образовательной программы основного общего образования» (далее - ФОП ООО).</a:t>
            </a:r>
            <a:endParaRPr lang="ru-RU" sz="20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342900" marR="3175" lvl="0" indent="-342900" algn="just">
              <a:lnSpc>
                <a:spcPts val="1775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859790" algn="l"/>
              </a:tabLst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19 марта 2024 г. № 171 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образования».</a:t>
            </a:r>
            <a:endParaRPr lang="ru-RU" sz="20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chemeClr val="bg1"/>
              </a:solidFill>
              <a:latin typeface="Oswa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92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ABB55C-E660-C843-1C15-F15E2AF3D44D}"/>
              </a:ext>
            </a:extLst>
          </p:cNvPr>
          <p:cNvSpPr txBox="1"/>
          <p:nvPr/>
        </p:nvSpPr>
        <p:spPr>
          <a:xfrm>
            <a:off x="2494844" y="146045"/>
            <a:ext cx="92316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Предметная область </a:t>
            </a:r>
            <a:r>
              <a:rPr lang="ru-RU" sz="2800" b="1" dirty="0"/>
              <a:t>«Технология»</a:t>
            </a:r>
            <a:br>
              <a:rPr lang="ru-RU" sz="2800" b="1" dirty="0"/>
            </a:br>
            <a:r>
              <a:rPr lang="ru-RU" sz="2800" dirty="0">
                <a:solidFill>
                  <a:schemeClr val="bg1"/>
                </a:solidFill>
              </a:rPr>
              <a:t>Учебный предмет </a:t>
            </a:r>
            <a:r>
              <a:rPr lang="ru-RU" sz="2800" dirty="0">
                <a:solidFill>
                  <a:srgbClr val="C00000"/>
                </a:solidFill>
              </a:rPr>
              <a:t>«Труд (технология)»</a:t>
            </a:r>
            <a:endParaRPr lang="ru-RU" sz="2800" dirty="0">
              <a:solidFill>
                <a:srgbClr val="C00000"/>
              </a:solidFill>
              <a:latin typeface="Oswa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F847E4-D271-F7C3-3D54-A1D3D24A9EC0}"/>
              </a:ext>
            </a:extLst>
          </p:cNvPr>
          <p:cNvSpPr txBox="1"/>
          <p:nvPr/>
        </p:nvSpPr>
        <p:spPr>
          <a:xfrm>
            <a:off x="826564" y="2241029"/>
            <a:ext cx="105388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  </a:t>
            </a:r>
            <a:r>
              <a:rPr lang="ru-RU" sz="2200" b="1" dirty="0">
                <a:solidFill>
                  <a:schemeClr val="bg1"/>
                </a:solidFill>
              </a:rPr>
              <a:t>Во всех компонентах ООП НОО и ООО необходимо «технология» заменить на «труд (технология)».</a:t>
            </a:r>
          </a:p>
          <a:p>
            <a:r>
              <a:rPr lang="ru-RU" sz="2200" dirty="0"/>
              <a:t> </a:t>
            </a:r>
          </a:p>
          <a:p>
            <a:r>
              <a:rPr lang="en-US" sz="2200" i="1" dirty="0">
                <a:solidFill>
                  <a:schemeClr val="bg1"/>
                </a:solidFill>
              </a:rPr>
              <a:t>  </a:t>
            </a:r>
            <a:r>
              <a:rPr lang="ru-RU" sz="2200" i="1" dirty="0">
                <a:solidFill>
                  <a:schemeClr val="bg1"/>
                </a:solidFill>
              </a:rPr>
              <a:t>Разработчики ФОП исправили название этого предмета в том числе в других ФРП, например, в межпредметных связях, темах бесед на родных языках. В учебных планах также надо указать новое название предмета.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1F18D00-D0FF-42F3-9ACA-6F5A78C33003}"/>
              </a:ext>
            </a:extLst>
          </p:cNvPr>
          <p:cNvSpPr/>
          <p:nvPr/>
        </p:nvSpPr>
        <p:spPr>
          <a:xfrm>
            <a:off x="806461" y="5621867"/>
            <a:ext cx="10425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  </a:t>
            </a:r>
            <a:r>
              <a:rPr lang="ru-RU" sz="2000" i="1" dirty="0"/>
              <a:t>Рабочие </a:t>
            </a:r>
            <a:r>
              <a:rPr lang="ru-RU" sz="2200" i="1" dirty="0"/>
              <a:t>программы</a:t>
            </a:r>
            <a:r>
              <a:rPr lang="ru-RU" sz="2000" i="1" dirty="0"/>
              <a:t> НОО и ООО расположены</a:t>
            </a:r>
            <a:r>
              <a:rPr lang="ru-RU" sz="2000" i="1" dirty="0">
                <a:solidFill>
                  <a:schemeClr val="bg1"/>
                </a:solidFill>
              </a:rPr>
              <a:t>: </a:t>
            </a:r>
            <a:r>
              <a:rPr lang="ru-RU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https://edsoo.ru/rabochie-programmy/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xmlns="" id="{80B8EFBC-76AB-4FE9-95A6-CF0A3E952095}"/>
              </a:ext>
            </a:extLst>
          </p:cNvPr>
          <p:cNvSpPr/>
          <p:nvPr/>
        </p:nvSpPr>
        <p:spPr>
          <a:xfrm>
            <a:off x="729913" y="5513698"/>
            <a:ext cx="10579078" cy="719334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86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ABB55C-E660-C843-1C15-F15E2AF3D44D}"/>
              </a:ext>
            </a:extLst>
          </p:cNvPr>
          <p:cNvSpPr txBox="1"/>
          <p:nvPr/>
        </p:nvSpPr>
        <p:spPr>
          <a:xfrm>
            <a:off x="3160889" y="146045"/>
            <a:ext cx="8565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Место учебного предмета «Труд (технология)» </a:t>
            </a:r>
          </a:p>
          <a:p>
            <a:pPr algn="r"/>
            <a:r>
              <a:rPr lang="ru-RU" sz="2800" dirty="0">
                <a:solidFill>
                  <a:schemeClr val="bg1"/>
                </a:solidFill>
              </a:rPr>
              <a:t>в учебном плане </a:t>
            </a:r>
            <a:endParaRPr lang="ru-RU" sz="2800" dirty="0">
              <a:solidFill>
                <a:schemeClr val="bg1"/>
              </a:solidFill>
              <a:latin typeface="Oswa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F847E4-D271-F7C3-3D54-A1D3D24A9EC0}"/>
              </a:ext>
            </a:extLst>
          </p:cNvPr>
          <p:cNvSpPr txBox="1"/>
          <p:nvPr/>
        </p:nvSpPr>
        <p:spPr>
          <a:xfrm>
            <a:off x="469012" y="5996859"/>
            <a:ext cx="109653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/>
              <a:t>   </a:t>
            </a:r>
            <a:r>
              <a:rPr lang="ru-RU" sz="2200" i="1" dirty="0"/>
              <a:t>Общее количество часов, отводимых на реализацию учебного предмета</a:t>
            </a:r>
            <a:endParaRPr lang="en-US" sz="2200" i="1" dirty="0"/>
          </a:p>
          <a:p>
            <a:r>
              <a:rPr lang="ru-RU" sz="2200" i="1" dirty="0"/>
              <a:t> «Труд (технология)» не изменилось.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DDF2D95-DBC1-4005-B94B-96EFCC70A7B4}"/>
              </a:ext>
            </a:extLst>
          </p:cNvPr>
          <p:cNvSpPr/>
          <p:nvPr/>
        </p:nvSpPr>
        <p:spPr>
          <a:xfrm>
            <a:off x="370264" y="2638016"/>
            <a:ext cx="50235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Общее число часов, рекомендованных для изучения по предмету «Труд (технология)» - </a:t>
            </a:r>
            <a:r>
              <a:rPr lang="ru-RU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135 часов: </a:t>
            </a:r>
          </a:p>
          <a:p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1 классе - 33 часа (1 час в неделю)</a:t>
            </a:r>
          </a:p>
          <a:p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 2 классе -34 часа (1 час в неделю)</a:t>
            </a:r>
          </a:p>
          <a:p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3 классе - 34 часа (1 час в неделю)</a:t>
            </a:r>
          </a:p>
          <a:p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4 классе - 34 часа (1 час в неделю)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C5E0FA1-21F6-4AC2-8C44-68528771E81F}"/>
              </a:ext>
            </a:extLst>
          </p:cNvPr>
          <p:cNvSpPr/>
          <p:nvPr/>
        </p:nvSpPr>
        <p:spPr>
          <a:xfrm>
            <a:off x="6431456" y="2581466"/>
            <a:ext cx="5373511" cy="254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Общее число часов, рекомендованных для изучения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предмету «Труд (технология)»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i="1" dirty="0"/>
              <a:t>272 часа:</a:t>
            </a:r>
          </a:p>
          <a:p>
            <a:r>
              <a:rPr lang="ru-RU" dirty="0">
                <a:solidFill>
                  <a:schemeClr val="bg1"/>
                </a:solidFill>
              </a:rPr>
              <a:t>в 5 классе - 68 часов (2 часа в неделю)</a:t>
            </a:r>
          </a:p>
          <a:p>
            <a:r>
              <a:rPr lang="ru-RU" dirty="0">
                <a:solidFill>
                  <a:schemeClr val="bg1"/>
                </a:solidFill>
              </a:rPr>
              <a:t>в 6 классе - 68 часов (2 часа в неделю) </a:t>
            </a:r>
          </a:p>
          <a:p>
            <a:r>
              <a:rPr lang="ru-RU" dirty="0">
                <a:solidFill>
                  <a:schemeClr val="bg1"/>
                </a:solidFill>
              </a:rPr>
              <a:t>в 7 классе - 68 часов (2 часа в неделю) </a:t>
            </a:r>
          </a:p>
          <a:p>
            <a:r>
              <a:rPr lang="ru-RU" dirty="0">
                <a:solidFill>
                  <a:schemeClr val="bg1"/>
                </a:solidFill>
              </a:rPr>
              <a:t>в 8 классе - 34 часа (1 час в неделю)</a:t>
            </a:r>
          </a:p>
          <a:p>
            <a:r>
              <a:rPr lang="ru-RU" dirty="0">
                <a:solidFill>
                  <a:schemeClr val="bg1"/>
                </a:solidFill>
              </a:rPr>
              <a:t>в 9 классе - 34 часа (1 час в неделю)</a:t>
            </a:r>
          </a:p>
          <a:p>
            <a:r>
              <a:rPr lang="de-DE" dirty="0"/>
              <a:t> </a:t>
            </a:r>
            <a:endParaRPr lang="ru-RU" dirty="0"/>
          </a:p>
          <a:p>
            <a:pPr indent="438785" algn="just">
              <a:lnSpc>
                <a:spcPts val="1655"/>
              </a:lnSpc>
              <a:spcBef>
                <a:spcPts val="50"/>
              </a:spcBef>
              <a:spcAft>
                <a:spcPts val="0"/>
              </a:spcAft>
            </a:pP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xmlns="" id="{0A3FDA47-54CE-4326-AB5E-D1C134AC54D3}"/>
              </a:ext>
            </a:extLst>
          </p:cNvPr>
          <p:cNvSpPr/>
          <p:nvPr/>
        </p:nvSpPr>
        <p:spPr>
          <a:xfrm>
            <a:off x="6416388" y="2595418"/>
            <a:ext cx="5405348" cy="203132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xmlns="" id="{829D392C-F058-4115-8CB4-2CE32A014ABB}"/>
              </a:ext>
            </a:extLst>
          </p:cNvPr>
          <p:cNvSpPr/>
          <p:nvPr/>
        </p:nvSpPr>
        <p:spPr>
          <a:xfrm>
            <a:off x="299486" y="2581466"/>
            <a:ext cx="5288514" cy="203132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xmlns="" id="{041D882C-1E4F-4C8E-BD62-FC949F3336CF}"/>
              </a:ext>
            </a:extLst>
          </p:cNvPr>
          <p:cNvSpPr/>
          <p:nvPr/>
        </p:nvSpPr>
        <p:spPr>
          <a:xfrm>
            <a:off x="6416388" y="4661237"/>
            <a:ext cx="5513848" cy="120369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35B7A69-CF1E-4647-89C4-B3B7395A9DB2}"/>
              </a:ext>
            </a:extLst>
          </p:cNvPr>
          <p:cNvSpPr/>
          <p:nvPr/>
        </p:nvSpPr>
        <p:spPr>
          <a:xfrm>
            <a:off x="6552426" y="4669341"/>
            <a:ext cx="5373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 вправе выделить дополнительно за счет внеурочной деятельности в 8 классе - 34 часа (1 час в неделю), в 9 классе - 68 часов (2 часа в неделю).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xmlns="" id="{A49F86B4-3341-434F-AF4B-D0F0263FE54B}"/>
              </a:ext>
            </a:extLst>
          </p:cNvPr>
          <p:cNvSpPr/>
          <p:nvPr/>
        </p:nvSpPr>
        <p:spPr>
          <a:xfrm>
            <a:off x="408836" y="6010811"/>
            <a:ext cx="11085688" cy="725064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A8B030F5-741F-41F1-BCEF-D60C914BF4D9}"/>
              </a:ext>
            </a:extLst>
          </p:cNvPr>
          <p:cNvSpPr/>
          <p:nvPr/>
        </p:nvSpPr>
        <p:spPr>
          <a:xfrm>
            <a:off x="885459" y="1558554"/>
            <a:ext cx="3993163" cy="857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  <a:cs typeface="Segoe UI Light" panose="020B0502040204020203" pitchFamily="34" charset="0"/>
              </a:rPr>
              <a:t>Реализация программы по предмету</a:t>
            </a:r>
            <a:endParaRPr lang="en-US" b="1" dirty="0">
              <a:solidFill>
                <a:schemeClr val="bg1"/>
              </a:solidFill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  <a:cs typeface="Segoe UI Light" panose="020B0502040204020203" pitchFamily="34" charset="0"/>
              </a:rPr>
              <a:t> «Труд (технология)» на уровне </a:t>
            </a:r>
            <a:r>
              <a:rPr lang="ru-RU" b="1" dirty="0">
                <a:ea typeface="Times New Roman" panose="02020603050405020304" pitchFamily="18" charset="0"/>
                <a:cs typeface="Segoe UI Light" panose="020B0502040204020203" pitchFamily="34" charset="0"/>
              </a:rPr>
              <a:t>начального общего образования</a:t>
            </a:r>
            <a:endParaRPr lang="ru-RU" b="1" dirty="0">
              <a:cs typeface="Segoe UI Light" panose="020B0502040204020203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484F24C1-095C-4D57-92D0-E258E1E9D570}"/>
              </a:ext>
            </a:extLst>
          </p:cNvPr>
          <p:cNvSpPr/>
          <p:nvPr/>
        </p:nvSpPr>
        <p:spPr>
          <a:xfrm>
            <a:off x="7092526" y="1580965"/>
            <a:ext cx="3993163" cy="8131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по предмету </a:t>
            </a:r>
            <a:endParaRPr lang="en-US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«Труд (технология)» на уровне </a:t>
            </a:r>
            <a:r>
              <a:rPr lang="ru-RU" b="1" dirty="0">
                <a:cs typeface="Times New Roman" panose="02020603050405020304" pitchFamily="18" charset="0"/>
              </a:rPr>
              <a:t>основного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819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ABB55C-E660-C843-1C15-F15E2AF3D44D}"/>
              </a:ext>
            </a:extLst>
          </p:cNvPr>
          <p:cNvSpPr txBox="1"/>
          <p:nvPr/>
        </p:nvSpPr>
        <p:spPr>
          <a:xfrm>
            <a:off x="5029200" y="257235"/>
            <a:ext cx="6697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Содержание программы</a:t>
            </a:r>
            <a:endParaRPr lang="ru-RU" sz="2800" dirty="0">
              <a:solidFill>
                <a:schemeClr val="bg1"/>
              </a:solidFill>
              <a:latin typeface="Oswa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F847E4-D271-F7C3-3D54-A1D3D24A9EC0}"/>
              </a:ext>
            </a:extLst>
          </p:cNvPr>
          <p:cNvSpPr txBox="1"/>
          <p:nvPr/>
        </p:nvSpPr>
        <p:spPr>
          <a:xfrm>
            <a:off x="456702" y="5949066"/>
            <a:ext cx="10978942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i="1" dirty="0"/>
              <a:t>   </a:t>
            </a:r>
            <a:r>
              <a:rPr lang="de-DE" sz="2200" i="1" dirty="0" err="1"/>
              <a:t>Содержание</a:t>
            </a:r>
            <a:r>
              <a:rPr lang="de-DE" sz="2200" i="1" dirty="0"/>
              <a:t> </a:t>
            </a:r>
            <a:r>
              <a:rPr lang="de-DE" sz="2200" i="1" dirty="0" err="1"/>
              <a:t>модулей</a:t>
            </a:r>
            <a:r>
              <a:rPr lang="de-DE" sz="2200" i="1" dirty="0"/>
              <a:t> </a:t>
            </a:r>
            <a:r>
              <a:rPr lang="de-DE" sz="2200" i="1" dirty="0" err="1"/>
              <a:t>предмета</a:t>
            </a:r>
            <a:r>
              <a:rPr lang="de-DE" sz="2200" i="1" dirty="0"/>
              <a:t> «</a:t>
            </a:r>
            <a:r>
              <a:rPr lang="de-DE" sz="2200" i="1" dirty="0" err="1"/>
              <a:t>Труд</a:t>
            </a:r>
            <a:r>
              <a:rPr lang="de-DE" sz="2200" i="1" dirty="0"/>
              <a:t> (</a:t>
            </a:r>
            <a:r>
              <a:rPr lang="de-DE" sz="2200" i="1" dirty="0" err="1"/>
              <a:t>технология</a:t>
            </a:r>
            <a:r>
              <a:rPr lang="de-DE" sz="2200" i="1" dirty="0"/>
              <a:t>)» </a:t>
            </a:r>
            <a:r>
              <a:rPr lang="de-DE" sz="2200" i="1" dirty="0" err="1"/>
              <a:t>актуализировано</a:t>
            </a:r>
            <a:r>
              <a:rPr lang="de-DE" sz="2200" i="1" dirty="0"/>
              <a:t>, </a:t>
            </a:r>
            <a:r>
              <a:rPr lang="de-DE" sz="2200" i="1" dirty="0" err="1"/>
              <a:t>уточнено</a:t>
            </a:r>
            <a:r>
              <a:rPr lang="de-DE" sz="2200" i="1" dirty="0"/>
              <a:t>, </a:t>
            </a:r>
            <a:r>
              <a:rPr lang="de-DE" sz="2200" i="1" dirty="0" err="1"/>
              <a:t>дополнено</a:t>
            </a:r>
            <a:r>
              <a:rPr lang="de-DE" sz="2200" i="1" dirty="0"/>
              <a:t> </a:t>
            </a:r>
            <a:r>
              <a:rPr lang="de-DE" sz="2200" i="1" dirty="0" err="1"/>
              <a:t>темами</a:t>
            </a:r>
            <a:r>
              <a:rPr lang="de-DE" sz="2200" i="1" dirty="0"/>
              <a:t> «</a:t>
            </a:r>
            <a:r>
              <a:rPr lang="de-DE" sz="2200" i="1" dirty="0" err="1"/>
              <a:t>Мир</a:t>
            </a:r>
            <a:r>
              <a:rPr lang="de-DE" sz="2200" i="1" dirty="0"/>
              <a:t> </a:t>
            </a:r>
            <a:r>
              <a:rPr lang="de-DE" sz="2200" i="1" dirty="0" err="1"/>
              <a:t>профессий</a:t>
            </a:r>
            <a:r>
              <a:rPr lang="de-DE" sz="2200" i="1" dirty="0"/>
              <a:t>».</a:t>
            </a:r>
            <a:endParaRPr lang="ru-RU" sz="2200" i="1" dirty="0"/>
          </a:p>
          <a:p>
            <a:pPr indent="441960">
              <a:spcBef>
                <a:spcPts val="310"/>
              </a:spcBef>
              <a:spcAft>
                <a:spcPts val="0"/>
              </a:spcAft>
            </a:pPr>
            <a:endParaRPr lang="ru-RU" sz="2400" i="1" dirty="0"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DF3525F-CC1E-4190-B984-D071550A7994}"/>
              </a:ext>
            </a:extLst>
          </p:cNvPr>
          <p:cNvSpPr/>
          <p:nvPr/>
        </p:nvSpPr>
        <p:spPr>
          <a:xfrm>
            <a:off x="638684" y="2124993"/>
            <a:ext cx="4945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Модуль «Технологии, профессии и производства»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Модуль «Технологии ручной обработки материалов»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Модуль «Конструирование и моделирование»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Модуль «ИКТ»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4614935-BB2D-41AD-AC3F-1882B6243199}"/>
              </a:ext>
            </a:extLst>
          </p:cNvPr>
          <p:cNvSpPr/>
          <p:nvPr/>
        </p:nvSpPr>
        <p:spPr>
          <a:xfrm>
            <a:off x="6832929" y="2086249"/>
            <a:ext cx="5186474" cy="248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5610" indent="435610">
              <a:lnSpc>
                <a:spcPts val="1750"/>
              </a:lnSpc>
              <a:spcBef>
                <a:spcPts val="550"/>
              </a:spcBef>
            </a:pPr>
            <a:r>
              <a:rPr lang="ru-RU" b="1" dirty="0">
                <a:cs typeface="Times New Roman" panose="02020603050405020304" pitchFamily="18" charset="0"/>
              </a:rPr>
              <a:t>Инвариантные модули:</a:t>
            </a:r>
          </a:p>
          <a:p>
            <a:pPr marL="285750" indent="-285750">
              <a:lnSpc>
                <a:spcPts val="1750"/>
              </a:lnSpc>
              <a:buFont typeface="Arial" panose="020B0604020202020204" pitchFamily="34" charset="0"/>
              <a:buChar char="•"/>
              <a:tabLst>
                <a:tab pos="865505" algn="l"/>
              </a:tabLs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Модуль «Производство и технологии»</a:t>
            </a:r>
            <a:endParaRPr lang="en-US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750"/>
              </a:lnSpc>
              <a:buFont typeface="Arial" panose="020B0604020202020204" pitchFamily="34" charset="0"/>
              <a:buChar char="•"/>
              <a:tabLst>
                <a:tab pos="865505" algn="l"/>
              </a:tabLs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Модуль «Компьютерная графика. Черчение»</a:t>
            </a:r>
            <a:endParaRPr lang="en-US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>
              <a:lnSpc>
                <a:spcPts val="1750"/>
              </a:lnSpc>
              <a:buFont typeface="Arial" panose="020B0604020202020204" pitchFamily="34" charset="0"/>
              <a:buChar char="•"/>
              <a:tabLst>
                <a:tab pos="865505" algn="l"/>
              </a:tabLs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Модуль «ЗБ-моделирование, прототипирование, макетирование»</a:t>
            </a:r>
            <a:endParaRPr lang="en-US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>
              <a:lnSpc>
                <a:spcPts val="1750"/>
              </a:lnSpc>
              <a:buFont typeface="Arial" panose="020B0604020202020204" pitchFamily="34" charset="0"/>
              <a:buChar char="•"/>
              <a:tabLst>
                <a:tab pos="865505" algn="l"/>
              </a:tabLs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Модуль «Технологии обработки материалов и пищевых продуктов»</a:t>
            </a:r>
            <a:endParaRPr lang="en-US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>
              <a:lnSpc>
                <a:spcPts val="1750"/>
              </a:lnSpc>
              <a:buFont typeface="Arial" panose="020B0604020202020204" pitchFamily="34" charset="0"/>
              <a:buChar char="•"/>
              <a:tabLst>
                <a:tab pos="865505" algn="l"/>
              </a:tabLs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Модуль «Робототехника»</a:t>
            </a:r>
          </a:p>
          <a:p>
            <a:pPr marL="285750" lvl="0" indent="-285750">
              <a:lnSpc>
                <a:spcPts val="1750"/>
              </a:lnSpc>
              <a:buFont typeface="Wingdings" panose="05000000000000000000" pitchFamily="2" charset="2"/>
              <a:buChar char="Ø"/>
              <a:tabLst>
                <a:tab pos="865505" algn="l"/>
              </a:tabLst>
            </a:pPr>
            <a:endParaRPr lang="ru-RU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5610" indent="435610">
              <a:lnSpc>
                <a:spcPts val="1750"/>
              </a:lnSpc>
              <a:spcBef>
                <a:spcPts val="550"/>
              </a:spcBef>
              <a:tabLst>
                <a:tab pos="865505" algn="l"/>
              </a:tabLst>
            </a:pP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D186879D-1958-4384-B66C-A50632C516D5}"/>
              </a:ext>
            </a:extLst>
          </p:cNvPr>
          <p:cNvSpPr/>
          <p:nvPr/>
        </p:nvSpPr>
        <p:spPr>
          <a:xfrm>
            <a:off x="1028187" y="1108383"/>
            <a:ext cx="3993163" cy="857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НАЧАЛЬНОЕ ОБЩЕЕ ОБРАЗОВАНИЕ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3223E583-C562-483D-BBF6-183F5A95F6DA}"/>
              </a:ext>
            </a:extLst>
          </p:cNvPr>
          <p:cNvSpPr/>
          <p:nvPr/>
        </p:nvSpPr>
        <p:spPr>
          <a:xfrm>
            <a:off x="7283115" y="1073107"/>
            <a:ext cx="3993163" cy="857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ОСНОВНОЕ ОБЩЕЕ ОБРАЗОВАНИЕ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xmlns="" id="{1144E10C-9354-4320-858F-6767D299D81A}"/>
              </a:ext>
            </a:extLst>
          </p:cNvPr>
          <p:cNvSpPr/>
          <p:nvPr/>
        </p:nvSpPr>
        <p:spPr>
          <a:xfrm>
            <a:off x="573458" y="2120167"/>
            <a:ext cx="4902619" cy="208387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xmlns="" id="{F95D55E7-1E35-4764-AE48-8B01E41DAF4E}"/>
              </a:ext>
            </a:extLst>
          </p:cNvPr>
          <p:cNvSpPr/>
          <p:nvPr/>
        </p:nvSpPr>
        <p:spPr>
          <a:xfrm>
            <a:off x="6845352" y="4276795"/>
            <a:ext cx="4881113" cy="144006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xmlns="" id="{204AE77F-D985-4B66-B57F-D45A1A6D2D2D}"/>
              </a:ext>
            </a:extLst>
          </p:cNvPr>
          <p:cNvSpPr/>
          <p:nvPr/>
        </p:nvSpPr>
        <p:spPr>
          <a:xfrm>
            <a:off x="573458" y="4302540"/>
            <a:ext cx="4902619" cy="1472822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xmlns="" id="{72444149-3223-4BCB-B957-58B0C707391B}"/>
              </a:ext>
            </a:extLst>
          </p:cNvPr>
          <p:cNvSpPr/>
          <p:nvPr/>
        </p:nvSpPr>
        <p:spPr>
          <a:xfrm>
            <a:off x="6832929" y="2087068"/>
            <a:ext cx="4893536" cy="206925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:a16="http://schemas.microsoft.com/office/drawing/2014/main" xmlns="" id="{27A5F8EE-9E1E-41DF-A9B8-786FC7713871}"/>
              </a:ext>
            </a:extLst>
          </p:cNvPr>
          <p:cNvSpPr/>
          <p:nvPr/>
        </p:nvSpPr>
        <p:spPr>
          <a:xfrm>
            <a:off x="456702" y="5995022"/>
            <a:ext cx="11085688" cy="725064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DCB8090-8B57-4C86-A009-F630D9C2E84F}"/>
              </a:ext>
            </a:extLst>
          </p:cNvPr>
          <p:cNvSpPr/>
          <p:nvPr/>
        </p:nvSpPr>
        <p:spPr>
          <a:xfrm>
            <a:off x="649610" y="4318994"/>
            <a:ext cx="494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 </a:t>
            </a:r>
            <a:r>
              <a:rPr lang="de-DE" dirty="0" err="1">
                <a:solidFill>
                  <a:schemeClr val="bg1"/>
                </a:solidFill>
              </a:rPr>
              <a:t>Модуль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/>
              <a:t>«</a:t>
            </a:r>
            <a:r>
              <a:rPr lang="de-DE" i="1" dirty="0" err="1"/>
              <a:t>Конструирование</a:t>
            </a:r>
            <a:r>
              <a:rPr lang="de-DE" i="1" dirty="0"/>
              <a:t>  </a:t>
            </a:r>
            <a:r>
              <a:rPr lang="ru-RU" i="1" dirty="0"/>
              <a:t>и </a:t>
            </a:r>
            <a:r>
              <a:rPr lang="de-DE" i="1" dirty="0" err="1"/>
              <a:t>моделирование</a:t>
            </a:r>
            <a:r>
              <a:rPr lang="de-DE" dirty="0"/>
              <a:t>» </a:t>
            </a:r>
            <a:r>
              <a:rPr lang="de-DE" dirty="0" err="1">
                <a:solidFill>
                  <a:schemeClr val="bg1"/>
                </a:solidFill>
              </a:rPr>
              <a:t>связанных</a:t>
            </a:r>
            <a:r>
              <a:rPr lang="de-DE" dirty="0">
                <a:solidFill>
                  <a:schemeClr val="bg1"/>
                </a:solidFill>
              </a:rPr>
              <a:t> с </a:t>
            </a:r>
            <a:r>
              <a:rPr lang="de-DE" dirty="0" err="1">
                <a:solidFill>
                  <a:schemeClr val="bg1"/>
                </a:solidFill>
              </a:rPr>
              <a:t>робототехникой</a:t>
            </a:r>
            <a:r>
              <a:rPr lang="de-DE" dirty="0">
                <a:solidFill>
                  <a:schemeClr val="bg1"/>
                </a:solidFill>
              </a:rPr>
              <a:t> и </a:t>
            </a:r>
            <a:r>
              <a:rPr lang="de-DE" dirty="0" err="1">
                <a:solidFill>
                  <a:schemeClr val="bg1"/>
                </a:solidFill>
              </a:rPr>
              <a:t>модуль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/>
              <a:t>«</a:t>
            </a:r>
            <a:r>
              <a:rPr lang="de-DE" i="1" dirty="0"/>
              <a:t>ИКТ</a:t>
            </a:r>
            <a:r>
              <a:rPr lang="de-DE" dirty="0"/>
              <a:t>» </a:t>
            </a:r>
            <a:r>
              <a:rPr lang="de-DE" dirty="0" err="1">
                <a:solidFill>
                  <a:schemeClr val="bg1"/>
                </a:solidFill>
              </a:rPr>
              <a:t>реализуются</a:t>
            </a:r>
            <a:r>
              <a:rPr lang="de-DE" dirty="0">
                <a:solidFill>
                  <a:schemeClr val="bg1"/>
                </a:solidFill>
              </a:rPr>
              <a:t> с </a:t>
            </a:r>
            <a:r>
              <a:rPr lang="de-DE" dirty="0" err="1">
                <a:solidFill>
                  <a:schemeClr val="bg1"/>
                </a:solidFill>
              </a:rPr>
              <a:t>учетом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возможностей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материально-технической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базы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образовательной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организации</a:t>
            </a:r>
            <a:r>
              <a:rPr lang="de-DE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84D8F3C-7841-43D9-890D-07CF1048D7B6}"/>
              </a:ext>
            </a:extLst>
          </p:cNvPr>
          <p:cNvSpPr/>
          <p:nvPr/>
        </p:nvSpPr>
        <p:spPr>
          <a:xfrm>
            <a:off x="6946935" y="4395871"/>
            <a:ext cx="6096000" cy="10188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5610" indent="435610">
              <a:lnSpc>
                <a:spcPts val="1750"/>
              </a:lnSpc>
              <a:spcBef>
                <a:spcPts val="550"/>
              </a:spcBef>
              <a:tabLst>
                <a:tab pos="865505" algn="l"/>
              </a:tabLst>
            </a:pP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r>
              <a:rPr lang="ru-RU" b="1" dirty="0">
                <a:cs typeface="Times New Roman" panose="02020603050405020304" pitchFamily="18" charset="0"/>
              </a:rPr>
              <a:t>Вариативные модули:</a:t>
            </a:r>
          </a:p>
          <a:p>
            <a:pPr marL="285750" lvl="0" indent="-285750">
              <a:lnSpc>
                <a:spcPts val="1750"/>
              </a:lnSpc>
              <a:buFont typeface="Arial" panose="020B0604020202020204" pitchFamily="34" charset="0"/>
              <a:buChar char="•"/>
              <a:tabLst>
                <a:tab pos="865505" algn="l"/>
              </a:tabLs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Модуль «Автоматизированные системы»</a:t>
            </a:r>
            <a:endParaRPr lang="en-US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lvl="0" indent="-285750">
              <a:lnSpc>
                <a:spcPts val="1750"/>
              </a:lnSpc>
              <a:buFont typeface="Arial" panose="020B0604020202020204" pitchFamily="34" charset="0"/>
              <a:buChar char="•"/>
              <a:tabLst>
                <a:tab pos="865505" algn="l"/>
              </a:tabLs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Модуль «Животноводство»</a:t>
            </a:r>
            <a:endParaRPr lang="en-US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lvl="0" indent="-285750">
              <a:lnSpc>
                <a:spcPts val="1750"/>
              </a:lnSpc>
              <a:buFont typeface="Arial" panose="020B0604020202020204" pitchFamily="34" charset="0"/>
              <a:buChar char="•"/>
              <a:tabLst>
                <a:tab pos="865505" algn="l"/>
              </a:tabLst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Модуль «Растениеводство»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301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ABB55C-E660-C843-1C15-F15E2AF3D44D}"/>
              </a:ext>
            </a:extLst>
          </p:cNvPr>
          <p:cNvSpPr txBox="1"/>
          <p:nvPr/>
        </p:nvSpPr>
        <p:spPr>
          <a:xfrm>
            <a:off x="4143022" y="146045"/>
            <a:ext cx="75834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Рабочая программа по учебному предмету «Труд (технология)»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F847E4-D271-F7C3-3D54-A1D3D24A9EC0}"/>
              </a:ext>
            </a:extLst>
          </p:cNvPr>
          <p:cNvSpPr txBox="1"/>
          <p:nvPr/>
        </p:nvSpPr>
        <p:spPr>
          <a:xfrm>
            <a:off x="653367" y="2572135"/>
            <a:ext cx="10488766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/>
              <a:t>  </a:t>
            </a:r>
            <a:r>
              <a:rPr lang="ru-RU" sz="2400" i="1" dirty="0"/>
              <a:t>Оформление использования ФРП в ООП школы: 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dirty="0">
                <a:solidFill>
                  <a:schemeClr val="bg1"/>
                </a:solidFill>
              </a:rPr>
              <a:t>Вариант 1. Скопировать текст ФРП в свою рабочую программу и внести</a:t>
            </a:r>
          </a:p>
          <a:p>
            <a:r>
              <a:rPr lang="ru-RU" sz="2200" dirty="0">
                <a:solidFill>
                  <a:schemeClr val="bg1"/>
                </a:solidFill>
              </a:rPr>
              <a:t>дополнения, которые обязательны по ФГОС, например тематическое планирование.</a:t>
            </a:r>
          </a:p>
          <a:p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dirty="0">
                <a:solidFill>
                  <a:schemeClr val="bg1"/>
                </a:solidFill>
              </a:rPr>
              <a:t>Вариант 2. Сделать отсылку на ФРП и дописать тематическое планирование,</a:t>
            </a:r>
          </a:p>
          <a:p>
            <a:r>
              <a:rPr lang="ru-RU" sz="2200" dirty="0">
                <a:solidFill>
                  <a:schemeClr val="bg1"/>
                </a:solidFill>
              </a:rPr>
              <a:t>которого нет в федеральной программе, но должно быть в ООП по ФГОС НОО и</a:t>
            </a:r>
          </a:p>
          <a:p>
            <a:r>
              <a:rPr lang="ru-RU" sz="2200" dirty="0">
                <a:solidFill>
                  <a:schemeClr val="bg1"/>
                </a:solidFill>
              </a:rPr>
              <a:t>ООО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11CB0C2-6ED8-4F13-BB8D-14A5DF5089B2}"/>
              </a:ext>
            </a:extLst>
          </p:cNvPr>
          <p:cNvSpPr/>
          <p:nvPr/>
        </p:nvSpPr>
        <p:spPr>
          <a:xfrm>
            <a:off x="653367" y="1399723"/>
            <a:ext cx="10330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    </a:t>
            </a:r>
            <a:r>
              <a:rPr lang="ru-RU" i="1" dirty="0">
                <a:solidFill>
                  <a:schemeClr val="bg1"/>
                </a:solidFill>
              </a:rPr>
              <a:t>С 01.09.2024 федеральные рабочие программы (ФРП) по труду (технологии) непосредственно применяются при реализации обязательных частей ООП НОО и ООО (ч. 6.3 ст. 12 Федерального закона от 29.12.2012 № 273-ФЗ)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4164F97-0B0E-40C0-A6A2-F80DBF5EC963}"/>
              </a:ext>
            </a:extLst>
          </p:cNvPr>
          <p:cNvSpPr/>
          <p:nvPr/>
        </p:nvSpPr>
        <p:spPr>
          <a:xfrm>
            <a:off x="553155" y="5936756"/>
            <a:ext cx="1117330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  </a:t>
            </a:r>
            <a:r>
              <a:rPr lang="ru-RU" sz="2000" i="1" dirty="0"/>
              <a:t>Нормативные документы расположены на сайте </a:t>
            </a:r>
            <a:r>
              <a:rPr lang="en-US" sz="2000" i="1" dirty="0"/>
              <a:t>edsoo.ru</a:t>
            </a:r>
            <a:r>
              <a:rPr lang="ru-RU" sz="2000" i="1" dirty="0"/>
              <a:t>: </a:t>
            </a:r>
            <a:r>
              <a:rPr lang="en-US" sz="2000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https://edsoo.ru/normativnye-dokumenty/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endParaRPr lang="en-US" sz="2000" i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endParaRPr lang="ru-RU" i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xmlns="" id="{D4EF2EFF-58F7-4B9E-9854-941925C2128C}"/>
              </a:ext>
            </a:extLst>
          </p:cNvPr>
          <p:cNvSpPr/>
          <p:nvPr/>
        </p:nvSpPr>
        <p:spPr>
          <a:xfrm>
            <a:off x="465536" y="5881255"/>
            <a:ext cx="11085688" cy="725064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63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ABB55C-E660-C843-1C15-F15E2AF3D44D}"/>
              </a:ext>
            </a:extLst>
          </p:cNvPr>
          <p:cNvSpPr txBox="1"/>
          <p:nvPr/>
        </p:nvSpPr>
        <p:spPr>
          <a:xfrm>
            <a:off x="4718756" y="146045"/>
            <a:ext cx="7007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Изменение в содержании программы НОО</a:t>
            </a:r>
            <a:endParaRPr lang="ru-RU" sz="2800" dirty="0">
              <a:solidFill>
                <a:schemeClr val="bg1"/>
              </a:solidFill>
              <a:latin typeface="Oswa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F847E4-D271-F7C3-3D54-A1D3D24A9EC0}"/>
              </a:ext>
            </a:extLst>
          </p:cNvPr>
          <p:cNvSpPr txBox="1"/>
          <p:nvPr/>
        </p:nvSpPr>
        <p:spPr>
          <a:xfrm>
            <a:off x="698522" y="2761172"/>
            <a:ext cx="10569176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bg1"/>
                </a:solidFill>
              </a:rPr>
              <a:t>   </a:t>
            </a:r>
            <a:r>
              <a:rPr lang="ru-RU" sz="2200" dirty="0">
                <a:solidFill>
                  <a:schemeClr val="bg1"/>
                </a:solidFill>
              </a:rPr>
              <a:t>На уровне НОО разработчики ФОП добавили больше акцента на </a:t>
            </a:r>
            <a:r>
              <a:rPr lang="ru-RU" sz="2200" i="1" dirty="0"/>
              <a:t>раннюю профориентацию</a:t>
            </a:r>
            <a:r>
              <a:rPr lang="ru-RU" sz="2200" dirty="0">
                <a:solidFill>
                  <a:schemeClr val="bg1"/>
                </a:solidFill>
              </a:rPr>
              <a:t> и </a:t>
            </a:r>
            <a:r>
              <a:rPr lang="ru-RU" sz="2200" i="1" dirty="0"/>
              <a:t>трудовое воспитание учеников</a:t>
            </a:r>
            <a:r>
              <a:rPr lang="ru-RU" sz="2200" dirty="0">
                <a:solidFill>
                  <a:schemeClr val="bg1"/>
                </a:solidFill>
              </a:rPr>
              <a:t>. </a:t>
            </a:r>
            <a:r>
              <a:rPr lang="ru-RU" sz="2200" i="1" dirty="0">
                <a:solidFill>
                  <a:schemeClr val="bg1"/>
                </a:solidFill>
              </a:rPr>
              <a:t>Например, </a:t>
            </a:r>
            <a:r>
              <a:rPr lang="ru-RU" sz="2200" dirty="0">
                <a:solidFill>
                  <a:schemeClr val="bg1"/>
                </a:solidFill>
              </a:rPr>
              <a:t>появились две новые задачи преподавания предмета:</a:t>
            </a:r>
          </a:p>
          <a:p>
            <a:pPr>
              <a:spcBef>
                <a:spcPts val="600"/>
              </a:spcBef>
            </a:pPr>
            <a:r>
              <a:rPr lang="ru-RU" sz="2200" dirty="0">
                <a:solidFill>
                  <a:schemeClr val="bg1"/>
                </a:solidFill>
              </a:rPr>
              <a:t>• воспитание понимания социального значения разных профессий, важности ответственного отношения каждого за результаты труда;</a:t>
            </a:r>
          </a:p>
          <a:p>
            <a:pPr>
              <a:spcBef>
                <a:spcPts val="600"/>
              </a:spcBef>
            </a:pPr>
            <a:r>
              <a:rPr lang="ru-RU" sz="2200" dirty="0">
                <a:solidFill>
                  <a:schemeClr val="bg1"/>
                </a:solidFill>
              </a:rPr>
              <a:t>• воспитание готовности участия в трудовых делах школьного коллектива.</a:t>
            </a:r>
            <a:endParaRPr lang="ru-RU" sz="2200" dirty="0">
              <a:solidFill>
                <a:schemeClr val="bg1"/>
              </a:solidFill>
              <a:latin typeface="Oswald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FFBF9F8-7E55-49D3-AE4F-6B457C582DA2}"/>
              </a:ext>
            </a:extLst>
          </p:cNvPr>
          <p:cNvSpPr/>
          <p:nvPr/>
        </p:nvSpPr>
        <p:spPr>
          <a:xfrm>
            <a:off x="845278" y="1778208"/>
            <a:ext cx="106397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i="1" dirty="0"/>
              <a:t>Воспитание человека труда – ведущая задача предмета «Труд (технология)»</a:t>
            </a: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xmlns="" id="{AFCD1640-2B7B-464B-ACB8-8C4E54BCC11F}"/>
              </a:ext>
            </a:extLst>
          </p:cNvPr>
          <p:cNvSpPr/>
          <p:nvPr/>
        </p:nvSpPr>
        <p:spPr>
          <a:xfrm>
            <a:off x="440266" y="1631119"/>
            <a:ext cx="11085688" cy="725064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63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D792A3-B22D-FC36-49FE-3CCE4F4D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ABB55C-E660-C843-1C15-F15E2AF3D44D}"/>
              </a:ext>
            </a:extLst>
          </p:cNvPr>
          <p:cNvSpPr txBox="1"/>
          <p:nvPr/>
        </p:nvSpPr>
        <p:spPr>
          <a:xfrm>
            <a:off x="4628445" y="134528"/>
            <a:ext cx="7188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Изменение в содержании программы ООО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F847E4-D271-F7C3-3D54-A1D3D24A9EC0}"/>
              </a:ext>
            </a:extLst>
          </p:cNvPr>
          <p:cNvSpPr txBox="1"/>
          <p:nvPr/>
        </p:nvSpPr>
        <p:spPr>
          <a:xfrm>
            <a:off x="598310" y="3749983"/>
            <a:ext cx="10569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  </a:t>
            </a:r>
            <a:r>
              <a:rPr lang="ru-RU" sz="2000" i="1" dirty="0"/>
              <a:t>Скорректированы темы и планируемые результаты их освоения в каждом модуле для 5–9-х классов.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C4C9AE-6566-4870-B9A5-DD842DEFB5BE}"/>
              </a:ext>
            </a:extLst>
          </p:cNvPr>
          <p:cNvSpPr/>
          <p:nvPr/>
        </p:nvSpPr>
        <p:spPr>
          <a:xfrm>
            <a:off x="598309" y="1261357"/>
            <a:ext cx="10747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  </a:t>
            </a:r>
            <a:r>
              <a:rPr lang="ru-RU" sz="2000" i="1" dirty="0"/>
              <a:t>В новой редакции ФРП усилили акцент в обучении на профориентацию и подготовку учеников к трудовой деятельности.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6AE091A-4900-489C-9C30-9FC66161FF9C}"/>
              </a:ext>
            </a:extLst>
          </p:cNvPr>
          <p:cNvSpPr/>
          <p:nvPr/>
        </p:nvSpPr>
        <p:spPr>
          <a:xfrm>
            <a:off x="883007" y="2143127"/>
            <a:ext cx="104623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chemeClr val="bg1"/>
                </a:solidFill>
              </a:rPr>
              <a:t>   </a:t>
            </a:r>
            <a:r>
              <a:rPr lang="ru-RU" sz="2200" i="1" dirty="0">
                <a:solidFill>
                  <a:schemeClr val="bg1"/>
                </a:solidFill>
              </a:rPr>
              <a:t>Например, </a:t>
            </a:r>
            <a:r>
              <a:rPr lang="ru-RU" sz="2200" dirty="0">
                <a:solidFill>
                  <a:schemeClr val="bg1"/>
                </a:solidFill>
              </a:rPr>
              <a:t>появилась новая задача при реализации предмета: подготовка личности к трудовой, преобразовательной деятельности, в том числе на мотивационном уровне – формирование потребности и уважительного отношения к труду, социально ориентированной деятельности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B1E89F8-88E2-406A-9503-6B5B1A687BC8}"/>
              </a:ext>
            </a:extLst>
          </p:cNvPr>
          <p:cNvSpPr/>
          <p:nvPr/>
        </p:nvSpPr>
        <p:spPr>
          <a:xfrm>
            <a:off x="1088683" y="4884785"/>
            <a:ext cx="102566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chemeClr val="bg1"/>
                </a:solidFill>
              </a:rPr>
              <a:t>  </a:t>
            </a:r>
            <a:r>
              <a:rPr lang="ru-RU" sz="2200" i="1" dirty="0">
                <a:solidFill>
                  <a:schemeClr val="bg1"/>
                </a:solidFill>
              </a:rPr>
              <a:t>Например, </a:t>
            </a:r>
            <a:r>
              <a:rPr lang="ru-RU" sz="2200" dirty="0">
                <a:solidFill>
                  <a:schemeClr val="bg1"/>
                </a:solidFill>
              </a:rPr>
              <a:t>дополнили содержание в модуле «Технологии обработки материалов и пищевых продуктов», расширили темы по изучению и конструированию беспилотных летательных аппаратов в модуле «Робототехника»</a:t>
            </a:r>
          </a:p>
        </p:txBody>
      </p:sp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xmlns="" id="{19CE57D8-5D7D-46C9-99CB-4EC0AD52A8EF}"/>
              </a:ext>
            </a:extLst>
          </p:cNvPr>
          <p:cNvSpPr/>
          <p:nvPr/>
        </p:nvSpPr>
        <p:spPr>
          <a:xfrm>
            <a:off x="508003" y="1261357"/>
            <a:ext cx="11085688" cy="725064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xmlns="" id="{C0A9C8B5-7449-48FA-9CEF-61074DF5CD01}"/>
              </a:ext>
            </a:extLst>
          </p:cNvPr>
          <p:cNvSpPr/>
          <p:nvPr/>
        </p:nvSpPr>
        <p:spPr>
          <a:xfrm>
            <a:off x="428977" y="3753584"/>
            <a:ext cx="11085688" cy="725064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7365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1994</Words>
  <Application>Microsoft Office PowerPoint</Application>
  <PresentationFormat>Произвольный</PresentationFormat>
  <Paragraphs>154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Абрамов</dc:creator>
  <cp:lastModifiedBy>Operator</cp:lastModifiedBy>
  <cp:revision>137</cp:revision>
  <dcterms:created xsi:type="dcterms:W3CDTF">2024-08-10T11:57:42Z</dcterms:created>
  <dcterms:modified xsi:type="dcterms:W3CDTF">2024-08-23T09:30:00Z</dcterms:modified>
</cp:coreProperties>
</file>