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9"/>
  </p:notesMasterIdLst>
  <p:sldIdLst>
    <p:sldId id="546" r:id="rId5"/>
    <p:sldId id="539" r:id="rId6"/>
    <p:sldId id="540" r:id="rId7"/>
    <p:sldId id="516" r:id="rId8"/>
    <p:sldId id="515" r:id="rId9"/>
    <p:sldId id="495" r:id="rId10"/>
    <p:sldId id="496" r:id="rId11"/>
    <p:sldId id="512" r:id="rId12"/>
    <p:sldId id="541" r:id="rId13"/>
    <p:sldId id="511" r:id="rId14"/>
    <p:sldId id="498" r:id="rId15"/>
    <p:sldId id="499" r:id="rId16"/>
    <p:sldId id="548" r:id="rId17"/>
    <p:sldId id="500" r:id="rId18"/>
    <p:sldId id="501" r:id="rId19"/>
    <p:sldId id="525" r:id="rId20"/>
    <p:sldId id="542" r:id="rId21"/>
    <p:sldId id="502" r:id="rId22"/>
    <p:sldId id="544" r:id="rId23"/>
    <p:sldId id="505" r:id="rId24"/>
    <p:sldId id="521" r:id="rId25"/>
    <p:sldId id="506" r:id="rId26"/>
    <p:sldId id="507" r:id="rId27"/>
    <p:sldId id="508" r:id="rId28"/>
    <p:sldId id="509" r:id="rId29"/>
    <p:sldId id="517" r:id="rId30"/>
    <p:sldId id="518" r:id="rId31"/>
    <p:sldId id="519" r:id="rId32"/>
    <p:sldId id="468" r:id="rId33"/>
    <p:sldId id="486" r:id="rId34"/>
    <p:sldId id="489" r:id="rId35"/>
    <p:sldId id="543" r:id="rId36"/>
    <p:sldId id="545" r:id="rId37"/>
    <p:sldId id="528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6-17T07:35:47.514"/>
    </inkml:context>
    <inkml:brush xml:id="br0">
      <inkml:brushProperty name="width" value="0.03969" units="cm"/>
      <inkml:brushProperty name="height" value="0.0793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 0,'0'-37'110,"36"37"-95,1 37 1,0 36-16,-37 1 16,37-74-1,-37 37 1,37 110-16,-37-110 16,36 0-1,1 36 1,-37-36-16,37 37 15,-37-1 1,37 1-16,-37-37 16,0 0-1,37-1-15,36 38 16,-73 0-16,0-38 16,0 38-1,0-37 1,0 37-16,0-38 15,0 1-15,0 37 16,0-37-16,0 36 16,0-36-16,0 0 31,0 36-31,0-36 16,74 74-16,-74-38 15,0 1 1,0-37-1,0 0-15,0-1 16,0 1 0,0-74 124,73 1-124,-36-75-16,0 74 16,37 0-16,-37-36 15,36-1-15,-73 37 16,74-36-16,-1-1 15,-73 1-15,74-1 16,-37 0-16,0 38 16,-1-38-1,1 37-15,0 0 16,0-73-16,0 73 16,0 0-16,-1 0 15,-36 1-15,0-1 16,37 0-16,0 0 31,-37 0-15,37 1-16,-37-1 15,37 0-15,-1 0 16,75-73 0,-111 73-1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6-17T07:35:51.044"/>
    </inkml:context>
    <inkml:brush xml:id="br0">
      <inkml:brushProperty name="width" value="0.03969" units="cm"/>
      <inkml:brushProperty name="height" value="0.0793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0,'37'0'125,"36"184"-125,-36-147 15,37 73-15,-74-73 16,37 73-16,-1-36 15,-36 0-15,74-38 32,-74 38-32,37-37 15,0 36-15,-37-36 16,73 37 0,-73 0-1,0-38-15,0 1 0,0 37 16,0-37-1,0-1-15,0 1 0,0 37 16,0-1-16,0-36 16,0 37-1,0 0 1,0-38 0,0 1-16,0-74 125,0-36-110,37 36 1,0-37-1,0 37 1,0 1-16,-1 36 16,1-74-16,74 37 15,-75 0-15,75-36 16,-74-1-16,73 1 16,-73 36-16,36 0 15,-36 0 1,37 0-16,36 0 0,1 1 31,-38-1-31,1 37 16,73-111-16,-73 111 15,36-36-15,74-1 16,-110-37-16,36 74 16,-36-37-16,-37 1 15,0 36 1,36 0-16,-36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75B-0FC0-4A3C-8D09-E1DA78C0990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DAF96-D402-46CB-AD80-EFCE4D7C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38967-72C9-2374-F1DE-70568ABF9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8EEE5-F4F2-CF19-AA16-FBF486BAA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BC7F3-EE8D-7291-A4AE-BEEA1800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BCB9B-8181-74D1-EEC5-7E677A9B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88226-66B2-5FB2-53BC-DCD6E630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9EF6-5CEB-65A3-F29D-22C1EB6F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6F2626-0B6F-7634-3350-97FCA06C3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F7477-3E94-DB64-92EB-D051ABB7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ACE92-49A9-86F8-F321-882600E2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753DD-C83C-FA4F-3563-A3DDE951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7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D87422-A0DB-7342-F223-8668D3BEC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CFCC5-6BB3-61B6-6208-1764B4F70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64C7AC-689A-C70B-938F-2564D05C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244AF-978A-B3ED-3A9E-735C9336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EB264-B88D-4BA7-FE0C-E47DCD6E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53120-D5D3-0CFE-1A75-C7897BBB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47063-FE44-D339-4927-3ED88121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4A226-8613-5D78-C3E6-BA8053E4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8C2AC-0E45-4D0F-461B-3A77CD8B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99FFB-2FE0-A23D-49E6-9508CA62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ACCA1-0B1B-ED64-626C-AFA976E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43FE9-E809-B8F4-9EB4-2D6EA37B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99596-4F2D-059C-65FA-89ECDCF1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AF620-D660-6ADD-E174-009CF8E1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073F3-622A-A898-01F7-2C5F46D7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8BE9A-66FE-C3CD-8FE8-0D5B9272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2552A-0385-8A29-4079-A38A0832D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B0940-5C32-FFD7-E988-D81735527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74D36-A37C-5B19-58E5-25F21F9D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CFCA-2DEE-BC8B-E500-D91B9A30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665ED-3A46-110E-6180-717A34A5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7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650D2-9E81-13C4-4E86-930CEC09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4681F-D777-575D-4A61-3E48DB8B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3BAB1A-C91E-0B28-25C9-AB432DE6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BDE478-7738-0E73-7134-30B45A7F8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CCA8B4-FDD4-8E01-46EA-AA740E00D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628461-A0A2-6C76-6255-EA763804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D7EC16-906B-77BC-7E00-2C94BD36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3280B2-7193-E914-A7D5-012EED41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C9590-B9E2-305A-1CE1-34AFC290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656A03-E9D8-EAD7-75F0-DE9F5181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ADCC28-311B-13B4-8D3C-066BF71A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FBE2C3-2255-E89D-2418-A8F341CC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9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3C178A-743B-C465-BC5C-04DCDDBB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86289-9922-DE45-6AD0-FEA473F7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832B2-B74B-0EFB-0950-079135E8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04987-5EBC-91B5-F650-A5238F13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237E1-2E7B-960D-B8A6-8C185869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2543C-6713-7E15-CF6E-91760373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05CF0-144E-0E3F-BFD5-C522EED8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9EB16-E644-89C9-3EDD-CCA231DA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40FCF-8A3C-C6E4-ECF3-B763C652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3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0F1B8-66BC-B4AD-7BA4-15EAE08B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A26D6-B320-6B04-5613-A38043A68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1E057-E9E2-AF8C-75C7-89B7CF669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8CEA8-E5CC-79C8-3E44-D8884D3A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E7C55-B743-1284-E823-15844DE0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1AEE0-B0C1-D806-A44E-D0899C3B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5D950-14D6-6DE3-ACF8-A41D6A8B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0CE736-0674-6854-2B53-0152FAC8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6C091-5233-0242-9BD4-5D2A1A008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54CB-46D9-47DA-8971-C74CE6A190E8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8F6C8-F542-8871-0DFB-93A090BA9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78DEF-066D-6866-3C58-27A61D14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5909-31E5-4816-8AA1-B5A0246BC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180&amp;dst=101088" TargetMode="External"/><Relationship Id="rId2" Type="http://schemas.openxmlformats.org/officeDocument/2006/relationships/hyperlink" Target="https://login.consultant.ru/link/?req=doc&amp;base=LAW&amp;n=452180&amp;dst=100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rutube.ru/video/d47ec500f09229ceadb3f353424ceef4/" TargetMode="External"/><Relationship Id="rId4" Type="http://schemas.openxmlformats.org/officeDocument/2006/relationships/hyperlink" Target="https://kipk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1726&amp;dst=148398" TargetMode="External"/><Relationship Id="rId2" Type="http://schemas.openxmlformats.org/officeDocument/2006/relationships/hyperlink" Target="https://login.consultant.ru/link/?req=doc&amp;base=LAW&amp;n=471726&amp;dst=1476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ogin.consultant.ru/link/?req=doc&amp;base=LAW&amp;n=471726&amp;dst=1517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ogin.consultant.ru/link/?req=doc&amp;base=LAW&amp;n=471726&amp;dst=1711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ogin.consultant.ru/link/?req=doc&amp;base=LAW&amp;n=452180&amp;dst=16757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ferum.ru/?p=messages&amp;join=AjNOtK7BDqiRH4h_GoLxVW_lX5WvHqIF51k=" TargetMode="External"/><Relationship Id="rId3" Type="http://schemas.openxmlformats.org/officeDocument/2006/relationships/hyperlink" Target="https://edsoo.ru/" TargetMode="External"/><Relationship Id="rId7" Type="http://schemas.openxmlformats.org/officeDocument/2006/relationships/hyperlink" Target="https://kipk.ru/" TargetMode="Externa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metodicheskie-seminary/ms-tehnologiya-plan/" TargetMode="External"/><Relationship Id="rId5" Type="http://schemas.openxmlformats.org/officeDocument/2006/relationships/hyperlink" Target="https://vk.com/video-215962627_456239637" TargetMode="External"/><Relationship Id="rId4" Type="http://schemas.openxmlformats.org/officeDocument/2006/relationships/hyperlink" Target="https://vk.com/video-215962627_456239673" TargetMode="External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180&amp;dst=168778" TargetMode="External"/><Relationship Id="rId2" Type="http://schemas.openxmlformats.org/officeDocument/2006/relationships/hyperlink" Target="https://login.consultant.ru/link/?req=doc&amp;base=LAW&amp;n=452180&amp;dst=1682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hyperlink" Target="https://vk.com/instisro?z=video-215962627_456239713%2Fvideos-215962627%2Fpl_-215962627_-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080&amp;dst=100516" TargetMode="External"/><Relationship Id="rId2" Type="http://schemas.openxmlformats.org/officeDocument/2006/relationships/hyperlink" Target="https://login.consultant.ru/link/?req=doc&amp;base=LAW&amp;n=452080&amp;dst=100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login.consultant.ru/link/?req=doc&amp;base=LAW&amp;n=426546&amp;dst=4" TargetMode="External"/><Relationship Id="rId4" Type="http://schemas.openxmlformats.org/officeDocument/2006/relationships/hyperlink" Target="https://login.consultant.ru/link/?req=doc&amp;base=LAW&amp;n=452080&amp;dst=10075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1727&amp;dst=127420" TargetMode="External"/><Relationship Id="rId2" Type="http://schemas.openxmlformats.org/officeDocument/2006/relationships/hyperlink" Target="https://login.consultant.ru/link/?req=doc&amp;base=LAW&amp;n=471727&amp;dst=1263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ogin.consultant.ru/link/?req=doc&amp;base=LAW&amp;n=452080&amp;dst=12791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080&amp;dst=135123" TargetMode="External"/><Relationship Id="rId2" Type="http://schemas.openxmlformats.org/officeDocument/2006/relationships/hyperlink" Target="https://login.consultant.ru/link/?req=doc&amp;base=LAW&amp;n=452080&amp;dst=1346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080&amp;dst=137090" TargetMode="External"/><Relationship Id="rId2" Type="http://schemas.openxmlformats.org/officeDocument/2006/relationships/hyperlink" Target="https://login.consultant.ru/link/?req=doc&amp;base=LAW&amp;n=452080&amp;dst=1369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ogin.consultant.ru/link/?req=doc&amp;base=LAW&amp;n=452080&amp;dst=1373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52094&amp;dst=146288" TargetMode="External"/><Relationship Id="rId2" Type="http://schemas.openxmlformats.org/officeDocument/2006/relationships/hyperlink" Target="https://login.consultant.ru/link/?req=doc&amp;base=LAW&amp;n=452094&amp;dst=100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login.consultant.ru/link/?req=doc&amp;base=LAW&amp;n=452094&amp;dst=147344" TargetMode="External"/><Relationship Id="rId4" Type="http://schemas.openxmlformats.org/officeDocument/2006/relationships/hyperlink" Target="https://login.consultant.ru/link/?req=doc&amp;base=LAW&amp;n=452094&amp;dst=14662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ogin.consultant.ru/link/?req=doc&amp;base=LAW&amp;n=452094&amp;dst=15237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edsoo.ru/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39309&amp;dst=100222" TargetMode="External"/><Relationship Id="rId2" Type="http://schemas.openxmlformats.org/officeDocument/2006/relationships/hyperlink" Target="https://login.consultant.ru/link/?req=doc&amp;base=LAW&amp;n=439311&amp;dst=100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ogin.consultant.ru/link/?req=doc&amp;base=LAW&amp;n=439309&amp;dst=1002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26546&amp;dst=970" TargetMode="External"/><Relationship Id="rId2" Type="http://schemas.openxmlformats.org/officeDocument/2006/relationships/hyperlink" Target="https://login.consultant.ru/link/?req=doc&amp;base=LAW&amp;n=426546&amp;dst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login.consultant.ru/link/?req=doc&amp;base=LAW&amp;n=426546&amp;dst=99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kipk.ru/" TargetMode="External"/><Relationship Id="rId4" Type="http://schemas.openxmlformats.org/officeDocument/2006/relationships/hyperlink" Target="https://edsoo.ru/metodicheskie-semin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4DE44-EC57-4DCA-89D9-D0585C53E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1652"/>
            <a:ext cx="12191999" cy="17095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изменений ФГОС</a:t>
            </a:r>
            <a:b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E04C48-B114-4297-A153-9367B2A2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303" y="5629621"/>
            <a:ext cx="8534400" cy="1036223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Болотова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Татьяна Викторовна, старший преподаватель центра развития профессиональных компетенций руководителей и системных изменений в образовании КК ИПК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23CBC-325B-431F-819E-F5A935E966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FB49-E8DD-4297-A1D7-1E28AF34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530" y="365125"/>
            <a:ext cx="6596269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сфере образовательного законодательства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8B9C0-6215-454A-8FD0-66D6E231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19 марта 2024 года № 171</a:t>
            </a:r>
            <a:r>
              <a:rPr lang="ru-RU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вступает в силу с 1 сентября 2024 г.,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подпунктов 8, 13 и 17 пункта 1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(в части, касающейся учебных предметов "История", "Обществознание" и "Основы духовно-нравственной культуры народов России") и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подпунктов 11 и 12 пункта 2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(в части, касающейся учебных предметов "История" и "Обществознание") изменений,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вступают в силу с 1 сентября 2025 г.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и применяются при приеме на обучение по образовательным программам основного общего образования и среднего общего образования соответственно, начиная с 2025/26 учебного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58F77-006D-4970-BB01-11A8FD03C6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F74EF-695F-408B-8B31-9D606E21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156" y="365125"/>
            <a:ext cx="7752644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A3ECC-2EF5-4610-8D17-955DD8FE9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825625"/>
            <a:ext cx="11675165" cy="4813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федеральной образовательной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0 &quot;Об утверждении федеральной образовательной программы основного общего образования&quot; (Зарегистрировано в Минюсте России 12.07.2023 N 74223) {КонсультантПлюс}"/>
              </a:rPr>
              <a:t>программе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0 &quot;Об утверждении федеральной образовательной программы основного общего образования&quot; (Зарегистрировано в Минюсте России 12.07.2023 N 74223) {КонсультантПлюс}"/>
              </a:rPr>
              <a:t>пункт 20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"20. Федеральная рабочая программа по учебному предмету "Литература".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ФОП ООО обновили рабочую программу по литературе. Добавили рекомендуемые формулировки и скорректировали перечень литературных произведений, которые ученики должны изучить в рамках предмета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(из презентации вебинара  КК ИПК от 17.05.24 г. «Изменения в ФРП по предмету «Литература»)</a:t>
            </a:r>
          </a:p>
          <a:p>
            <a:pPr marL="0" indent="0"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 ИПК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https://kipk.ru/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«Вебинары» или «Календарь ключевых мероприятий»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Вебинар «Изменения в федеральных рабочих программах по предмету "Литература"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приказом министерства просвещения РФ от 19.03.2024 № 171)»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https://rutube.ru/video/d47ec500f09229ceadb3f353424ceef4/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AA35A-B45D-4446-A86E-E965E7A7F3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D0313-237A-457E-9954-8050F46E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88" y="365125"/>
            <a:ext cx="7786511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A5977-ED06-466C-9038-6708730D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643270"/>
            <a:ext cx="11622157" cy="4972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Вступает в силу с 01.09.2025 года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0 (ред. от 19.03.2024) &quot;Об утверждении федеральной образовательной программы основного общего образования&quot; (Зарегистрировано в Минюсте России 12.07.2023 N 74223) ------------ Редакция с изменениями, не вступи"/>
              </a:rPr>
              <a:t>пункты 150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0 (ред. от 19.03.2024) &quot;Об утверждении федеральной образовательной программы основного общего образования&quot; (Зарегистрировано в Минюсте России 12.07.2023 N 74223) ------------ Редакция с изменениями, не вступи"/>
              </a:rPr>
              <a:t>151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"150. Федеральная рабочая программа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"История".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150.2.6. Общее число часов, рекомендованных для изучения истории, - 476, в 5 - 8 классах по 3 часа в неделю, в 9 классе - по 2 часа в неделю.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150.2.7. Последовательность изучения тем в рамках программы по истории в пределах одного класса может варьироваться.</a:t>
            </a:r>
          </a:p>
          <a:p>
            <a:pPr marL="0" indent="0">
              <a:buNone/>
            </a:pPr>
            <a:endParaRPr lang="ru-RU" sz="2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 последовательность изучения курсов в рамках учебного предмета "История« (таблица 1) 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151. Федеральная рабочая программа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"Обществознание".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151.2.6. В соответствии с учебным планом основного общего образования обществознание изучается в 9 классе, общее количество рекомендованных учебных часов составляет 34 часа, по 1 часу в неделю при 34 учебных неделях.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13) Вступает в силу с 01.09.2025 года -  </a:t>
            </a:r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Приказ Минпросвещения России от 18.05.2023 N 370 (ред. от 19.03.2024) &quot;Об утверждении федеральной образовательной программы основного общего образования&quot; (Зарегистрировано в Минюсте России 12.07.2023 N 74223) ------------ Редакция с изменениями, не вступ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 159</a:t>
            </a:r>
            <a:r>
              <a:rPr lang="ru-RU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признать утратившим силу; исключение ОДНКНР</a:t>
            </a:r>
            <a:endParaRPr lang="ru-RU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2515-36B1-4086-B660-D08A21D844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D9050-8F2C-47BA-8AE2-2551A146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88" y="365125"/>
            <a:ext cx="7786511" cy="117212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9011C-C3FD-4944-A20E-E47811BA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77" y="1512711"/>
            <a:ext cx="11703755" cy="52267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0 (ред. от 19.03.2024) &quot;Об утверждении федеральной образовательной программы основного общего образования&quot; (Зарегистрировано в Минюсте России 12.07.2023 N 74223) ------------ Редакция с изменениями, не вступи"/>
              </a:rPr>
              <a:t>подпункт 167.11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"167.11. Для основного общего образования представлены шесть вариантов федерального учебного плана: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E66E3EA-FD1E-4E5D-BA07-E831709879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6978" y="2544716"/>
          <a:ext cx="10428789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8789">
                  <a:extLst>
                    <a:ext uri="{9D8B030D-6E8A-4147-A177-3AD203B41FA5}">
                      <a16:colId xmlns:a16="http://schemas.microsoft.com/office/drawing/2014/main" val="2909584387"/>
                    </a:ext>
                  </a:extLst>
                </a:gridCol>
              </a:tblGrid>
              <a:tr h="368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 N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18138"/>
                  </a:ext>
                </a:extLst>
              </a:tr>
              <a:tr h="609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недельный учебный план основного общего образования для 5-дневной учебной недели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2932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428B340-FA60-40F4-A658-6C136B46C6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9124" y="3703031"/>
          <a:ext cx="10359344" cy="112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781">
                  <a:extLst>
                    <a:ext uri="{9D8B030D-6E8A-4147-A177-3AD203B41FA5}">
                      <a16:colId xmlns:a16="http://schemas.microsoft.com/office/drawing/2014/main" val="2224157446"/>
                    </a:ext>
                  </a:extLst>
                </a:gridCol>
                <a:gridCol w="2766781">
                  <a:extLst>
                    <a:ext uri="{9D8B030D-6E8A-4147-A177-3AD203B41FA5}">
                      <a16:colId xmlns:a16="http://schemas.microsoft.com/office/drawing/2014/main" val="2648196456"/>
                    </a:ext>
                  </a:extLst>
                </a:gridCol>
                <a:gridCol w="783219">
                  <a:extLst>
                    <a:ext uri="{9D8B030D-6E8A-4147-A177-3AD203B41FA5}">
                      <a16:colId xmlns:a16="http://schemas.microsoft.com/office/drawing/2014/main" val="3034125706"/>
                    </a:ext>
                  </a:extLst>
                </a:gridCol>
                <a:gridCol w="783219">
                  <a:extLst>
                    <a:ext uri="{9D8B030D-6E8A-4147-A177-3AD203B41FA5}">
                      <a16:colId xmlns:a16="http://schemas.microsoft.com/office/drawing/2014/main" val="3251971685"/>
                    </a:ext>
                  </a:extLst>
                </a:gridCol>
                <a:gridCol w="783219">
                  <a:extLst>
                    <a:ext uri="{9D8B030D-6E8A-4147-A177-3AD203B41FA5}">
                      <a16:colId xmlns:a16="http://schemas.microsoft.com/office/drawing/2014/main" val="1805692481"/>
                    </a:ext>
                  </a:extLst>
                </a:gridCol>
                <a:gridCol w="783219">
                  <a:extLst>
                    <a:ext uri="{9D8B030D-6E8A-4147-A177-3AD203B41FA5}">
                      <a16:colId xmlns:a16="http://schemas.microsoft.com/office/drawing/2014/main" val="3255793643"/>
                    </a:ext>
                  </a:extLst>
                </a:gridCol>
                <a:gridCol w="846453">
                  <a:extLst>
                    <a:ext uri="{9D8B030D-6E8A-4147-A177-3AD203B41FA5}">
                      <a16:colId xmlns:a16="http://schemas.microsoft.com/office/drawing/2014/main" val="3844023222"/>
                    </a:ext>
                  </a:extLst>
                </a:gridCol>
                <a:gridCol w="846453">
                  <a:extLst>
                    <a:ext uri="{9D8B030D-6E8A-4147-A177-3AD203B41FA5}">
                      <a16:colId xmlns:a16="http://schemas.microsoft.com/office/drawing/2014/main" val="2813938089"/>
                    </a:ext>
                  </a:extLst>
                </a:gridCol>
              </a:tblGrid>
              <a:tr h="22377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Общественно-научные предметы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76465"/>
                  </a:ext>
                </a:extLst>
              </a:tr>
              <a:tr h="362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30974"/>
                  </a:ext>
                </a:extLst>
              </a:tr>
              <a:tr h="362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7358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CA84553-B708-430C-9547-AE7EA0B477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6998" y="5179034"/>
          <a:ext cx="10313043" cy="1363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475">
                  <a:extLst>
                    <a:ext uri="{9D8B030D-6E8A-4147-A177-3AD203B41FA5}">
                      <a16:colId xmlns:a16="http://schemas.microsoft.com/office/drawing/2014/main" val="2938410381"/>
                    </a:ext>
                  </a:extLst>
                </a:gridCol>
                <a:gridCol w="2777924">
                  <a:extLst>
                    <a:ext uri="{9D8B030D-6E8A-4147-A177-3AD203B41FA5}">
                      <a16:colId xmlns:a16="http://schemas.microsoft.com/office/drawing/2014/main" val="3747442761"/>
                    </a:ext>
                  </a:extLst>
                </a:gridCol>
                <a:gridCol w="752355">
                  <a:extLst>
                    <a:ext uri="{9D8B030D-6E8A-4147-A177-3AD203B41FA5}">
                      <a16:colId xmlns:a16="http://schemas.microsoft.com/office/drawing/2014/main" val="2423329331"/>
                    </a:ext>
                  </a:extLst>
                </a:gridCol>
                <a:gridCol w="787078">
                  <a:extLst>
                    <a:ext uri="{9D8B030D-6E8A-4147-A177-3AD203B41FA5}">
                      <a16:colId xmlns:a16="http://schemas.microsoft.com/office/drawing/2014/main" val="2091878266"/>
                    </a:ext>
                  </a:extLst>
                </a:gridCol>
                <a:gridCol w="787079">
                  <a:extLst>
                    <a:ext uri="{9D8B030D-6E8A-4147-A177-3AD203B41FA5}">
                      <a16:colId xmlns:a16="http://schemas.microsoft.com/office/drawing/2014/main" val="4031181760"/>
                    </a:ext>
                  </a:extLst>
                </a:gridCol>
                <a:gridCol w="798653">
                  <a:extLst>
                    <a:ext uri="{9D8B030D-6E8A-4147-A177-3AD203B41FA5}">
                      <a16:colId xmlns:a16="http://schemas.microsoft.com/office/drawing/2014/main" val="4020955061"/>
                    </a:ext>
                  </a:extLst>
                </a:gridCol>
                <a:gridCol w="891251">
                  <a:extLst>
                    <a:ext uri="{9D8B030D-6E8A-4147-A177-3AD203B41FA5}">
                      <a16:colId xmlns:a16="http://schemas.microsoft.com/office/drawing/2014/main" val="3345202701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val="3851807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 (технология)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82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7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659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84053-437B-4F0E-9F81-660289C8CD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3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E3E1-144F-40A9-93A0-5C5593D7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88" y="365125"/>
            <a:ext cx="7786511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95861-28E1-4969-AF25-128A4FCF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14)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0 &quot;Об утверждении федеральной образовательной программы основного общего образования&quot; (Зарегистрировано в Минюсте России 12.07.2023 N 74223) {КонсультантПлюс}"/>
              </a:rPr>
              <a:t>пункт 162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"162. Федеральная рабочая программа по учебному предмету «Труд (технология)»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162.2.9. Программа по предмету "Труд (технология)" построена по модульному принципу.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Модульная программа по учебному предмету "Труд (технология)" состоит из логически завершенных блоков (модулей) учебного материала, позволяющих достигнуть конкретных образовательных результатов, и предусматривает разные образовательные траектории ее реализации.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Модульная программа по учебному предмету "Труд (технология)" </a:t>
            </a:r>
            <a:r>
              <a:rPr lang="ru-RU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обязательные для изучения инвариантные модули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реализуемые в рамках, отведенных на учебный предмет часов.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модульную программу по учебному предмету "Труд (технология)"</a:t>
            </a:r>
            <a:r>
              <a:rPr lang="ru-RU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быть включены вариативные модули, разработанные по запросу участников образовательных отношений,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этнокультурными и региональными особенностями, углубленным изучением отдельных тем инвариантных модулей.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EADA35-8205-495B-8D42-573568A75E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4A38C-D836-4191-94E5-3B54B489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0" y="365125"/>
            <a:ext cx="77978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AC37A-6741-4712-B530-01D95BCA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162.2.10. </a:t>
            </a:r>
            <a:r>
              <a:rPr lang="ru-RU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изменений наименование модулей)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(изменения в планируемых результатах)</a:t>
            </a:r>
          </a:p>
          <a:p>
            <a:pPr marL="0" indent="0">
              <a:buNone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Инвариантные модули программы по учебному предмету "Труд (технология)« </a:t>
            </a:r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ООО: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1.Модуль "Производство и технологии» 2.Модуль "Технологии обработки материалов и пищевых продуктов".3.Модуль "Компьютерная графика. Черчение".4.Модуль "Робототехника» 5.Модуль "3D-моделирование, прототипирование, макетирование".</a:t>
            </a:r>
          </a:p>
          <a:p>
            <a:pPr marL="0" indent="0">
              <a:buNone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 вариативных модулей программы по учебному предмету "Труд (технология)» </a:t>
            </a:r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ООО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"Автоматизированные системы". Модули "Животноводство" и "Растениеводство".</a:t>
            </a:r>
          </a:p>
          <a:p>
            <a:pPr marL="0" indent="0">
              <a:buNone/>
            </a:pPr>
            <a:r>
              <a:rPr lang="ru-RU" sz="1700" u="sng" dirty="0">
                <a:latin typeface="Arial" panose="020B0604020202020204" pitchFamily="34" charset="0"/>
                <a:cs typeface="Arial" panose="020B0604020202020204" pitchFamily="34" charset="0"/>
              </a:rPr>
              <a:t>В программе по учебному предмету "Труд (технология)" осуществляется реализация межпредметных связей: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алгеброй и геометрией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изучении модулей "Компьютерная графика. Черчение", "3D-моделирование, прототипирование, макетирование", "Технологии обработки материалов и пищевых продуктов";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химией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освоении разделов, связанных с технологиями химической промышленности в инвариантных модулях…….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162.2.11.4. </a:t>
            </a:r>
            <a:r>
              <a:rPr lang="ru-RU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изменений)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часов, рекомендованных для изучения труда (технологии), - 272 часа: в 5 классе - 68 часов (2 часа в неделю), в 6 классе - 68 часов (2 часа в неделю), в 7 классе - 68 часов (2 часа в неделю), в 8 классе - 34 часа (1 час в неделю), в 9 классе - 34 часа (1 час в неделю).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00BC3-C511-48B6-9DFF-546F4FFDD7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EAC45-2772-4823-97BE-4A26064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736" y="365125"/>
            <a:ext cx="8406063" cy="13255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материалов семинара «Актуальные вопросы обновления общего содержания образования» (презентация Кольченко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С.А.,начальник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отдела содержания и методов обучения в сфере начального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общего,основного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общего и среднего общего образования Департамента государственной политики и управления в сфере общего образования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России)</a:t>
            </a:r>
            <a:endParaRPr lang="ru-RU" sz="1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C70B26-92C5-438E-B7E4-10882E312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127" y="1693277"/>
            <a:ext cx="9613232" cy="50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25FA2-9E95-43B6-BC4E-CA643789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42" y="365125"/>
            <a:ext cx="6516757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A5BA93-BF5C-4E57-9B7B-652E29F8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722782"/>
            <a:ext cx="11635409" cy="50093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ИСРО РАО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https://instrao.ru/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«Единое содержание общего образования»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1.Всероссийский семинар по учебному предмету «Труд (технология)»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https://vk.com/video-215962627_456239673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2.Вебинар «Актуальные вопросы преподавания предмета «Труд (технология)» в школе в условиях обновления содержания образования»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https://vk.com/video-215962627_456239637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3.Подходы к разработке вариативных модулей по предмету «Труд (технология)» 18.06.24 , 27.06.24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https://edsoo.ru/metodicheskie-seminary/ms-tehnologiya-plan/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 ИПК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https://kipk.ru/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на новый учебный предмет "Труд (технология)"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https://sferum.ru/?p=messages&amp;join=AjNOtK7BDqiRH4h_GoLxVW_lX5WvHqIF51k=</a:t>
            </a:r>
            <a:br>
              <a:rPr lang="ru-RU" sz="2000" dirty="0"/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3602FD-8AEE-44F6-A5AE-D543B8F168D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4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E4EE6-B98A-4227-9FAA-431EE815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132" y="365125"/>
            <a:ext cx="7831667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ООО)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68E79-6AEA-4BDE-A9CE-07398B9D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1524000"/>
            <a:ext cx="11921066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15)  (дополнение модулей)в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0 &quot;Об утверждении федеральной образовательной программы основного общего образования&quot; (Зарегистрировано в Минюсте России 12.07.2023 N 74223) {КонсультантПлюс}"/>
              </a:rPr>
              <a:t>пункте 163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0 &quot;Об утверждении федеральной образовательной программы основного общего образования&quot; (Зарегистрировано в Минюсте России 12.07.2023 N 74223) {КонсультантПлюс}"/>
              </a:rPr>
              <a:t>подпункт 163.10.3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"</a:t>
            </a: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Дзюдо»,Модуль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"Городошный спорт», Модуль "</a:t>
            </a: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Биатлон»,Модуль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Гольф»,Модуль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"Роллер спорт» , Модуль "Спортивный туризм»  ,Модуль "Скалолазание» , Модуль «Ушу», Модуль «Хоккей на траве»  ,Модуль «Чир спорт»  ,Модуль «Перетягивание каната», Модуль «Компьютерный спорт» ,Модуль «Бокс» ,Модуль "Танцевальный </a:t>
            </a: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спорт",Модуль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3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Киокусинкай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 Модуль "Тяжелая атлетика".</a:t>
            </a:r>
          </a:p>
          <a:p>
            <a:pPr marL="0" indent="0">
              <a:buNone/>
            </a:pPr>
            <a:r>
              <a:rPr lang="ru-RU" dirty="0"/>
              <a:t>Модули могут  быть реализованы в следующих вариантах:</a:t>
            </a:r>
          </a:p>
          <a:p>
            <a:r>
              <a:rPr lang="ru-RU" dirty="0">
                <a:solidFill>
                  <a:srgbClr val="00B050"/>
                </a:solidFill>
              </a:rPr>
              <a:t>при самостоятельном планировании учителем физической культуры процесса освоения обучающимися учебного материала </a:t>
            </a:r>
            <a:r>
              <a:rPr lang="ru-RU" dirty="0"/>
              <a:t>по соответствующему модулю с выбором различных элементов…., с учетом возраста и физической подготовленности обучающихся (с соответствующей дозировкой и интенсивностью);</a:t>
            </a:r>
          </a:p>
          <a:p>
            <a:r>
              <a:rPr lang="ru-RU" dirty="0">
                <a:solidFill>
                  <a:srgbClr val="00B050"/>
                </a:solidFill>
              </a:rPr>
              <a:t>в виде целостного последовательного учебного модуля, изучаемого за счет части учебного плана, формируемой участниками образовательных отношений из перечня</a:t>
            </a:r>
            <a:r>
              <a:rPr lang="ru-RU" dirty="0"/>
              <a:t>, предлагаемого образовательной организацией, включающей, в частности, учебные модули по выбору обучающихся, родителей (законных представителей) несовершеннолетних обучающихся, в том числе предусматривающие удовлетворение различных интересов обучающихся (при организации и проведении уроков физической культуры с 3-х часовой недельной нагрузкой рекомендуемый объем в 5 - 9 классах - по 34 часа);</a:t>
            </a:r>
          </a:p>
          <a:p>
            <a:r>
              <a:rPr lang="ru-RU" dirty="0">
                <a:solidFill>
                  <a:srgbClr val="00B050"/>
                </a:solidFill>
              </a:rPr>
              <a:t>в виде дополнительных часов, выделяемых на спортивно-оздоровительную работу с обучающимися в рамках внеурочной деятельности</a:t>
            </a:r>
            <a:r>
              <a:rPr lang="ru-RU" dirty="0"/>
              <a:t> и (или) за счет посещения обучающимися спортивных секций, школьных спортивных клубов, включая использование учебных модулей по видам спорта (рекомендуемый объем в 5 - 9 классах - по 34 часа).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660E1-D26B-4FCA-BA2F-8C3B3CF5B1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4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1D3F0-F55C-4010-AAE8-835C8887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38" y="365125"/>
            <a:ext cx="6543261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6F9C7-2FCA-4647-B961-4B147A67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775791"/>
            <a:ext cx="12032974" cy="49033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ИСРО РАО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https://instrao.ru/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«Единое содержание общего образования»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Всероссийский семинар по вопросам здоровья и физического развития школьников (учебный предмет «Физическая культура», начальная школа)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https://vk.com/instisro?z=video-215962627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_456239713%2Fvideos-215962627%2Fpl_-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215962627_-2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CE81E1-BDC9-4659-A52D-0AA66624B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226" y="3617841"/>
            <a:ext cx="5923722" cy="3087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C71B6-304A-4100-B0BE-9BD0FA5F393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B508D8-04AA-46E3-9080-5DC3E442B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22.01.2024 № 31"О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стандартов начального общего образования и основного общего образования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февраля 2024 г. № 110 « 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стандартов основного общего образования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России от 27.12.2023 N 1028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</a:t>
            </a: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государственных образовательных стандартов основного общего образования и среднего общего образования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01.02.2024 № 62</a:t>
            </a:r>
            <a:b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внесении изменений в некоторые приказы Министерства просвещения Российской Федерации, касающиеся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образовательных программ основного общего образования и среднего общего образования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некоторые приказы Министерства просвещения Российской Федерации, касающиеся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образовательных программ начального общего образования, основного общего образования и среднего общего образования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8FB3F6-58F7-4864-B7B8-D5747671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сфере образовательного законодательства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E1EF4A-6AE6-4665-B7A7-5250B1537B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3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E82D3-FAAB-4C82-B809-C476DEEC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66" y="365126"/>
            <a:ext cx="7865533" cy="96596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СОО)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81304-85FF-455B-9353-D87B8911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4"/>
            <a:ext cx="10515600" cy="5173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2. В федеральной образовательной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программе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утвержденной приказом Министерства просвещения Российской Федерации от 18 мая 2023 г. N 371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пункты 20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21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"20. Федеральная рабочая программа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"Литература" (базовый уровень).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20.2.11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.(количество часов без изменений)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5" tooltip="Приказ Минобрнауки России от 17.05.2012 N 413 (ред. от 12.08.2022) &quot;Об утверждении федерального государственного образовательного стандарта среднего общего образования&quot; (Зарегистрировано в Минюсте России 07.06.2012 N 24480) {КонсультантПлюс}"/>
              </a:rPr>
              <a:t>ФГОС СОО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литература является обязательным предметом на данном уровне образования. Общее число часов, рекомендованных для изучения литературы, - 204 часа: в 10 классе - 102 часа (3 часа в неделю), в 11 классе - 102 часа (3 часа в неделю).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Федеральная рабочая программа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"Литература" (углубленный уровень).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ФОП СОО обновили рабочие программы по литературе для базового и углубленного уровней. Детализировали пояснительную записку, убрали избыточную нумерацию, слегка скорректировали список литературных произведений, которые должны изучить старшеклассники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(из презентации вебинара  КК ИПК от 17.05.24 г. «Изменения в ФРП по предмету «Литература»)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21.5.18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(количество часов без изменений)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Общее число часов, рекомендованных для изучения литературы, - 340 часов: в 10 классе - 170 (5 часов в неделю), в 11 классе - 170 (5 часов в неделю).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342900" indent="-342900">
              <a:buAutoNum type="arabicParenR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6783C-DD7E-44A3-884A-C5DA5CE93AB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C990B-95C9-4AFD-9DA4-BAC433F3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56" y="365125"/>
            <a:ext cx="7651044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СОО)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E3E7B-C242-4AB7-BDD0-D4FFA3BC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Вступает в силу с 01.09.2025 года 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1 (ред. от 19.03.2024) &quot;Об утверждении федеральной образовательной программы среднего общего образования&quot; (Зарегистрировано в Минюсте России 12.07.2023 N 74228) ------------ Редакция с изменениями, не вступив"/>
              </a:rPr>
              <a:t>пункт 121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"121. Федеральная рабочая программа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"История" (базовый уровень).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121.2.6. Общее число часов, рекомендованных для изучения истории, - 136, в 10 - 11 классах по 2 часа в неделю при 34 учебных неделях.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12) Вступает в силу с 01.09.2025 года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1 (ред. от 19.03.2024) &quot;Об утверждении федеральной образовательной программы среднего общего образования&quot; (Зарегистрировано в Минюсте России 12.07.2023 N 74228) ------------ Редакция с изменениями, не вступив"/>
              </a:rPr>
              <a:t>пункт 123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"123. Федеральная рабочая программа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"Обществознание" (базовый уровень).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4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пункт 125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"125. Федеральная рабочая программа по учебному предмету "География" (базовый уровень).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125.2.8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(количество часов без изменений)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часов, рекомендованных для изучения географии, - 68 часов: по одному часу в неделю в 10 и 11 классах.</a:t>
            </a:r>
          </a:p>
          <a:p>
            <a:pPr marL="0" indent="0">
              <a:buNone/>
            </a:pP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9E5115-F74A-44AD-A584-B3396AFFF8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2B67F-B8F1-4A48-BBC8-B43B284F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56" y="365125"/>
            <a:ext cx="7854244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СОО)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BD2C1-5FFF-4FAE-B640-E4B10FBC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636890"/>
            <a:ext cx="11830755" cy="5221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14)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пункте 127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подпункт 127.9.3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"Дзюдо»…..</a:t>
            </a:r>
          </a:p>
          <a:p>
            <a:pPr marL="0" indent="0">
              <a:buNone/>
            </a:pPr>
            <a:r>
              <a:rPr lang="ru-RU" sz="1800" dirty="0"/>
              <a:t>Модули могут  быть реализованы в следующих вариантах:</a:t>
            </a:r>
          </a:p>
          <a:p>
            <a:r>
              <a:rPr lang="ru-RU" sz="1800" dirty="0">
                <a:solidFill>
                  <a:srgbClr val="00B050"/>
                </a:solidFill>
              </a:rPr>
              <a:t>при самостоятельном планировании учителем физической культуры процесса освоения обучающимися учебного материала </a:t>
            </a:r>
            <a:r>
              <a:rPr lang="ru-RU" sz="1800" dirty="0"/>
              <a:t>по соответствующему модулю с выбором различных элементов…., с учетом возраста и физической подготовленности обучающихся (с соответствующей дозировкой и интенсивностью);</a:t>
            </a:r>
          </a:p>
          <a:p>
            <a:r>
              <a:rPr lang="ru-RU" sz="1800" dirty="0">
                <a:solidFill>
                  <a:srgbClr val="00B050"/>
                </a:solidFill>
              </a:rPr>
              <a:t>в виде целостного последовательного учебного модуля, изучаемого за счет части учебного плана, формируемой участниками образовательных отношений из перечня</a:t>
            </a:r>
            <a:r>
              <a:rPr lang="ru-RU" sz="1800" dirty="0"/>
              <a:t>, предлагаемого образовательной организацией, включающей, в частности, учебные модули по выбору обучающихся, родителей (законных представителей) несовершеннолетних обучающихся, в том числе предусматривающие удовлетворение различных интересов обучающихся (при организации и проведении уроков физической культуры с 3-х часовой недельной нагрузкой рекомендуемый объем в 10-11 классах - по 34 часа);</a:t>
            </a:r>
          </a:p>
          <a:p>
            <a:r>
              <a:rPr lang="ru-RU" sz="1800" dirty="0">
                <a:solidFill>
                  <a:srgbClr val="00B050"/>
                </a:solidFill>
              </a:rPr>
              <a:t>в виде дополнительных часов, выделяемых на спортивно-оздоровительную работу с обучающимися в рамках внеурочной деятельности</a:t>
            </a:r>
            <a:r>
              <a:rPr lang="ru-RU" sz="1800" dirty="0"/>
              <a:t> и (или) за счет посещения обучающимися спортивных секций, школьных спортивных клубов, включая использование учебных модулей по видам спорта (рекомендуемый объем в 10-11 классах - по 34 часа).</a:t>
            </a:r>
          </a:p>
          <a:p>
            <a:pPr marL="0" indent="0">
              <a:buNone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C3591-EDEC-48D5-A8F6-120D902873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7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D13F-266D-4BED-BFD3-406EAFB9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132" y="365125"/>
            <a:ext cx="7831667" cy="1325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СОО)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0648F-F52F-4876-B142-24321C76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224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15)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пункте 131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подпункты 131.20.1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 tooltip="Приказ Минпросвещения России от 18.05.2023 N 371 &quot;Об утверждении федеральной образовательной программы среднего общего образования&quot; (Зарегистрировано в Минюсте России 12.07.2023 N 74228) {КонсультантПлюс}"/>
              </a:rPr>
              <a:t>131.20.2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 учебного плана технологического (инженерного) профиля (с углубленным изучением математики и физики) (вариант 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73F0469-5927-4F12-B12E-E462C24334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3557574"/>
          <a:ext cx="10521386" cy="237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9456">
                  <a:extLst>
                    <a:ext uri="{9D8B030D-6E8A-4147-A177-3AD203B41FA5}">
                      <a16:colId xmlns:a16="http://schemas.microsoft.com/office/drawing/2014/main" val="1308489138"/>
                    </a:ext>
                  </a:extLst>
                </a:gridCol>
                <a:gridCol w="2929456">
                  <a:extLst>
                    <a:ext uri="{9D8B030D-6E8A-4147-A177-3AD203B41FA5}">
                      <a16:colId xmlns:a16="http://schemas.microsoft.com/office/drawing/2014/main" val="752260678"/>
                    </a:ext>
                  </a:extLst>
                </a:gridCol>
                <a:gridCol w="931582">
                  <a:extLst>
                    <a:ext uri="{9D8B030D-6E8A-4147-A177-3AD203B41FA5}">
                      <a16:colId xmlns:a16="http://schemas.microsoft.com/office/drawing/2014/main" val="1566351043"/>
                    </a:ext>
                  </a:extLst>
                </a:gridCol>
                <a:gridCol w="931582">
                  <a:extLst>
                    <a:ext uri="{9D8B030D-6E8A-4147-A177-3AD203B41FA5}">
                      <a16:colId xmlns:a16="http://schemas.microsoft.com/office/drawing/2014/main" val="3876535728"/>
                    </a:ext>
                  </a:extLst>
                </a:gridCol>
                <a:gridCol w="931582">
                  <a:extLst>
                    <a:ext uri="{9D8B030D-6E8A-4147-A177-3AD203B41FA5}">
                      <a16:colId xmlns:a16="http://schemas.microsoft.com/office/drawing/2014/main" val="4249038045"/>
                    </a:ext>
                  </a:extLst>
                </a:gridCol>
                <a:gridCol w="933864">
                  <a:extLst>
                    <a:ext uri="{9D8B030D-6E8A-4147-A177-3AD203B41FA5}">
                      <a16:colId xmlns:a16="http://schemas.microsoft.com/office/drawing/2014/main" val="4285871783"/>
                    </a:ext>
                  </a:extLst>
                </a:gridCol>
                <a:gridCol w="933864">
                  <a:extLst>
                    <a:ext uri="{9D8B030D-6E8A-4147-A177-3AD203B41FA5}">
                      <a16:colId xmlns:a16="http://schemas.microsoft.com/office/drawing/2014/main" val="1060294151"/>
                    </a:ext>
                  </a:extLst>
                </a:gridCol>
              </a:tblGrid>
              <a:tr h="35382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Общественно-научные предметы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8789"/>
                  </a:ext>
                </a:extLst>
              </a:tr>
              <a:tr h="429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86058"/>
                  </a:ext>
                </a:extLst>
              </a:tr>
              <a:tr h="35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246"/>
                  </a:ext>
                </a:extLst>
              </a:tr>
              <a:tr h="585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92712"/>
                  </a:ext>
                </a:extLst>
              </a:tr>
              <a:tr h="58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9748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7930D-28C8-4D64-97D9-6FD6B412CC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17611-E00A-44A7-9689-90815730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66" y="365125"/>
            <a:ext cx="7865533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НОО)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4DE68-2FF9-47B8-B299-6B6495BE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523999"/>
            <a:ext cx="11898489" cy="5249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федеральной образовательной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2 &quot;Об утверждении федеральной образовательной программы начального общего образования&quot; (Зарегистрировано в Минюсте России 12.07.2023 N 74229) {КонсультантПлюс}"/>
              </a:rPr>
              <a:t>программе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утвержденной приказом Министерства просвещения Российской Федерации от 18 мая 2023 г. N 372 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"Технология" заменить словами "Труд (технология)";…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  <a:hlinkClick r:id="rId3" tooltip="Приказ Минпросвещения России от 18.05.2023 N 372 &quot;Об утверждении федеральной образовательной программы начального общего образования&quot; (Зарегистрировано в Минюсте России 12.07.2023 N 74229) {КонсультантПлюс}"/>
              </a:rPr>
              <a:t>пункт 167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 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"167. Федеральная рабочая программа по учебному предмету "Труд (технология)".</a:t>
            </a:r>
          </a:p>
          <a:p>
            <a:pPr marL="0" indent="0"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167.5.7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.( количество часов без изменений)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Общее число часов, рекомендованных для изучения труда (технологии), - 135 часов: в 1 классе - 33 часа (1 час в неделю), во 2 классе - 34 часа (1 час в неделю), в 3 классе - 34 часа (1 час в неделю), в 4 классе - 34 часа (1 час в неделю).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 tooltip="Приказ Минпросвещения России от 18.05.2023 N 372 &quot;Об утверждении федеральной образовательной программы начального общего образования&quot; (Зарегистрировано в Минюсте России 12.07.2023 N 74229) {КонсультантПлюс}"/>
              </a:rPr>
              <a:t>пункте 168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5" tooltip="Приказ Минпросвещения России от 18.05.2023 N 372 &quot;Об утверждении федеральной образовательной программы начального общего образования&quot; (Зарегистрировано в Минюсте России 12.07.2023 N 74229) {КонсультантПлюс}"/>
              </a:rPr>
              <a:t>подпункт 168.4.3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"168.4.3. Модуль "Дзюдо» Модуль "Коньки". Модуль "Теннис". Модуль "Городошный спорт". Модуль "Гольф»…..</a:t>
            </a:r>
          </a:p>
          <a:p>
            <a:pPr marL="0" indent="0">
              <a:buNone/>
            </a:pPr>
            <a:r>
              <a:rPr lang="ru-RU" sz="1600" dirty="0"/>
              <a:t>Модули могут  быть реализованы в следующих вариантах: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при самостоятельном планировании учителем физической культуры процесса освоения обучающимися учебного материала </a:t>
            </a:r>
            <a:r>
              <a:rPr lang="ru-RU" sz="1600" dirty="0"/>
              <a:t>по соответствующему модулю с выбором различных элементов…., с учетом возраста и физической подготовленности обучающихся (с соответствующей дозировкой и интенсивностью);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в виде целостного последовательного учебного модуля, изучаемого за счет части учебного плана, формируемой участниками образовательных отношений из перечня</a:t>
            </a:r>
            <a:r>
              <a:rPr lang="ru-RU" sz="1600" dirty="0"/>
              <a:t>, предлагаемого образовательной организацией, включающей, в частности, учебные модули по выбору обучающихся, родителей (законных представителей) несовершеннолетних обучающихся, в том числе предусматривающие удовлетворение различных интересов обучающихся (при организации и проведении уроков физической культуры с 3-х часовой недельной нагрузкой рекомендуемый объем в 1-4  классах - по 34 часа);</a:t>
            </a:r>
          </a:p>
          <a:p>
            <a:r>
              <a:rPr lang="ru-RU" sz="1600" dirty="0">
                <a:solidFill>
                  <a:srgbClr val="00B050"/>
                </a:solidFill>
              </a:rPr>
              <a:t>в виде дополнительных часов, выделяемых на спортивно-оздоровительную работу с обучающимися в рамках внеурочной деятельности</a:t>
            </a:r>
            <a:r>
              <a:rPr lang="ru-RU" sz="1600" dirty="0"/>
              <a:t> и (или) за счет посещения обучающимися спортивных секций, школьных спортивных клубов, включая использование учебных модулей по видам спорта (рекомендуемый объем в 1-4 классах  - по 34 часа).</a:t>
            </a:r>
          </a:p>
          <a:p>
            <a:pPr marL="0" indent="0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ADDBD-5F83-4792-8693-B3A44FBF1B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012CD-E1D9-44B6-8F5D-E7086318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4" y="365125"/>
            <a:ext cx="7741356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19 марта 2024 года № 171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ФОП НОО)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0DC81-E869-42BD-9E2F-819913AC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Приказ Минпросвещения России от 18.05.2023 N 372 &quot;Об утверждении федеральной образовательной программы начального общего образования&quot; (Зарегистрировано в Минюсте России 12.07.2023 N 74229) {КонсультантПлюс}"/>
              </a:rPr>
              <a:t>подпункт 171.16 пункта 171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"171.16. Для начального уровня общего образования представлены пять вариантов федерального учебного плана: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образовательных организаций, в которых обучение ведется на русском языке (5-дневная и 6-дневная учебная неделя), варианты 1 и 2;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Вариант 1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20B347-89B8-456E-AFE3-F3FE917BF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3672"/>
              </p:ext>
            </p:extLst>
          </p:nvPr>
        </p:nvGraphicFramePr>
        <p:xfrm>
          <a:off x="1030147" y="3719353"/>
          <a:ext cx="10197296" cy="1755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9551">
                  <a:extLst>
                    <a:ext uri="{9D8B030D-6E8A-4147-A177-3AD203B41FA5}">
                      <a16:colId xmlns:a16="http://schemas.microsoft.com/office/drawing/2014/main" val="609831047"/>
                    </a:ext>
                  </a:extLst>
                </a:gridCol>
                <a:gridCol w="2944890">
                  <a:extLst>
                    <a:ext uri="{9D8B030D-6E8A-4147-A177-3AD203B41FA5}">
                      <a16:colId xmlns:a16="http://schemas.microsoft.com/office/drawing/2014/main" val="2099173277"/>
                    </a:ext>
                  </a:extLst>
                </a:gridCol>
                <a:gridCol w="814403">
                  <a:extLst>
                    <a:ext uri="{9D8B030D-6E8A-4147-A177-3AD203B41FA5}">
                      <a16:colId xmlns:a16="http://schemas.microsoft.com/office/drawing/2014/main" val="2747885625"/>
                    </a:ext>
                  </a:extLst>
                </a:gridCol>
                <a:gridCol w="814403">
                  <a:extLst>
                    <a:ext uri="{9D8B030D-6E8A-4147-A177-3AD203B41FA5}">
                      <a16:colId xmlns:a16="http://schemas.microsoft.com/office/drawing/2014/main" val="3991108819"/>
                    </a:ext>
                  </a:extLst>
                </a:gridCol>
                <a:gridCol w="877389">
                  <a:extLst>
                    <a:ext uri="{9D8B030D-6E8A-4147-A177-3AD203B41FA5}">
                      <a16:colId xmlns:a16="http://schemas.microsoft.com/office/drawing/2014/main" val="2942896342"/>
                    </a:ext>
                  </a:extLst>
                </a:gridCol>
                <a:gridCol w="877389">
                  <a:extLst>
                    <a:ext uri="{9D8B030D-6E8A-4147-A177-3AD203B41FA5}">
                      <a16:colId xmlns:a16="http://schemas.microsoft.com/office/drawing/2014/main" val="3513610658"/>
                    </a:ext>
                  </a:extLst>
                </a:gridCol>
                <a:gridCol w="939271">
                  <a:extLst>
                    <a:ext uri="{9D8B030D-6E8A-4147-A177-3AD203B41FA5}">
                      <a16:colId xmlns:a16="http://schemas.microsoft.com/office/drawing/2014/main" val="645196611"/>
                    </a:ext>
                  </a:extLst>
                </a:gridCol>
              </a:tblGrid>
              <a:tr h="87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 (технология)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59304"/>
                  </a:ext>
                </a:extLst>
              </a:tr>
              <a:tr h="87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286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3D451-FDA5-4127-81F5-D16F721E4A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E69AC-382A-43A4-B01D-C022FEC0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2" y="365125"/>
            <a:ext cx="6583017" cy="83149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ООП НОО к 01.09.24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A2B3F-C112-4F64-8E9D-F444DE80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44" y="1565979"/>
            <a:ext cx="10515600" cy="5026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ОО предусматривает непосредственное применение  при реализации обязательной части  учебных предметов </a:t>
            </a:r>
            <a:r>
              <a:rPr lang="ru-RU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язык», «Литературное чтение», «Окружающий мир», «Труд (технология)» 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раздел ООП НОО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 внести изменение в наименование учебного предмета - «Труд (технология)»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 оценки достижения планируемых результатов освоения ООП (при необходимости)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ООП НОО: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изменение в наименование учебного предмета – «Труд (технология)»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включить изменения в рабочую программу  по учебному предмету «Труд(технология)»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дополнение в содержание модуля по учебному предмету «Физическая культура» (при выборе соответствующего модуля)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дополнения в рабочую программу воспитания (в части достижения личностных результатов средствами учебного предмета)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ООП НОО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внести изменение в учебный план  (наименование учебного предмета – «Труд (технология)»)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DAF72E-263E-4CE0-9620-1D8106DFD0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0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9ACCE-4CC5-404B-AC6C-6847FB10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3" y="150636"/>
            <a:ext cx="6594305" cy="10572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ООП ООО к 01.09.24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E444D-0B50-441D-BA5C-E985D0D2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152939"/>
            <a:ext cx="10755489" cy="55261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ОО предусматривает непосредственное применение  при реализации обязательной части  учебных предметов - </a:t>
            </a:r>
            <a:r>
              <a:rPr lang="ru-RU" sz="3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язык», «Литература», «История», «Обществознание», «География», «ОБЗР», «Труд (технология)»</a:t>
            </a:r>
            <a:r>
              <a:rPr lang="ru-RU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раздел ООП ООО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 внести изменение в наименование учебных предметов – «Основы безопасности и защиты Родины», «Труд (технология)»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Система оценки достижения планируемых результатов освоения ООП (при необходимости)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ООП ООО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изменение в наименование учебного предмета – «Основы безопасности и защиты Родины», «Труд (технология)»;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включить рабочие программы по учебным предметам «Основы безопасности и защиты Родины», «Труд (технология)»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дополнение в содержание модуля по учебному предмету «Физическая культура» (при выборе соответствующего модуля)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рабочую программу учебного предмета «Литература»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дополнения в рабочую программу воспитания (в части достижения личностных результатов средствами учебного предмета) 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ООП ООО: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изменение в учебный план  (наименование  предметных областей и учебных  предметов – «Основы безопасности и защиты Родины »,«Труд (технология)»)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план внеурочной деятельности (при необходимости)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A3E92-1FB7-4399-AE3F-39BA6DDC2E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28EC5-1397-4BFA-95F3-D5607DBF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530" y="365125"/>
            <a:ext cx="6596270" cy="83149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ООП СОО к 01.09.24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9656B-AB7F-4A64-B399-82020FFA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038578"/>
            <a:ext cx="11288889" cy="56218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2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ОО предусматривает непосредственное применение  при реализации обязательной части  учебных предметов - </a:t>
            </a:r>
            <a:r>
              <a:rPr lang="ru-RU" sz="3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«Русский язык», «Литература», «История», «Обществознание», «География», «ОБЗР»</a:t>
            </a:r>
            <a:endParaRPr lang="ru-RU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раздел ООП СОО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 внести изменение в наименование учебных предметов – «Основы безопасности и защиты Родины»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Система оценки достижения планируемых результатов освоения ООП (при необходимости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 ООП СОО: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изменение в наименование учебного предмета – «Основы безопасности и защиты Родины»;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включить рабочие программы по учебному предмету «Основы безопасности и защиты Родины»;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дополнение в содержание модуля по учебному предмету «Физическая культура» (при выборе соответствующего модуля);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рабочую программу учебного предмета «Литература»(базовый и углубленный уровень)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рабочую программу учебного предмета «География»(базовый уровень)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дополнения в рабочую программу воспитания (в части достижения личностных результатов средствами учебного предмета) 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 раздел ООП СОО: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изменение в учебный план  (наименование  предметных областей и учебного  предмета – «Основы безопасности и защиты Родины 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план внеурочной деятельности (при необходимости)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6CE9FE-4820-4BC9-BA71-9071DDE0E3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6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63F8E970-72EB-4323-AF3F-3BF1434D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034" y="365126"/>
            <a:ext cx="6569765" cy="989542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Требования к разработке учебных планов на уровне НОО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99BD17-DC43-4060-BF4E-2FF496627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51889"/>
              </p:ext>
            </p:extLst>
          </p:nvPr>
        </p:nvGraphicFramePr>
        <p:xfrm>
          <a:off x="180697" y="1439779"/>
          <a:ext cx="11916832" cy="3634317"/>
        </p:xfrm>
        <a:graphic>
          <a:graphicData uri="http://schemas.openxmlformats.org/drawingml/2006/table">
            <a:tbl>
              <a:tblPr/>
              <a:tblGrid>
                <a:gridCol w="1122332">
                  <a:extLst>
                    <a:ext uri="{9D8B030D-6E8A-4147-A177-3AD203B41FA5}">
                      <a16:colId xmlns:a16="http://schemas.microsoft.com/office/drawing/2014/main" val="2681701137"/>
                    </a:ext>
                  </a:extLst>
                </a:gridCol>
                <a:gridCol w="2850652">
                  <a:extLst>
                    <a:ext uri="{9D8B030D-6E8A-4147-A177-3AD203B41FA5}">
                      <a16:colId xmlns:a16="http://schemas.microsoft.com/office/drawing/2014/main" val="3459019171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3836876816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val="3765688587"/>
                    </a:ext>
                  </a:extLst>
                </a:gridCol>
                <a:gridCol w="2211045">
                  <a:extLst>
                    <a:ext uri="{9D8B030D-6E8A-4147-A177-3AD203B41FA5}">
                      <a16:colId xmlns:a16="http://schemas.microsoft.com/office/drawing/2014/main" val="2610083098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1045515384"/>
                    </a:ext>
                  </a:extLst>
                </a:gridCol>
              </a:tblGrid>
              <a:tr h="1585368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Уровень общего образования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Объем аудиторной нагрузки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Процентное соотношение обязательной части и формируемой в  ООП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Объем внеурочной деятельности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Предельная нагрузка обучающихся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(СанПин)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Обязательный перечень предметов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53613"/>
                  </a:ext>
                </a:extLst>
              </a:tr>
              <a:tr h="2048949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НОО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не менее 2954 академических часов и не  более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3345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академических часов 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80% / 20%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 1320 академических часов </a:t>
                      </a:r>
                    </a:p>
                  </a:txBody>
                  <a:tcPr marL="121921" marR="121921" marT="60967" marB="60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5-дневная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1кл.-21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2-4 кл-23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6-дневная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2-4 кл-26</a:t>
                      </a:r>
                    </a:p>
                  </a:txBody>
                  <a:tcPr marL="97679" marR="97679" marT="48852" marB="48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предметные области - 9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7679" marR="97679" marT="48852" marB="48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62488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21D052-B342-4261-A55D-F01961845438}"/>
              </a:ext>
            </a:extLst>
          </p:cNvPr>
          <p:cNvSpPr/>
          <p:nvPr/>
        </p:nvSpPr>
        <p:spPr>
          <a:xfrm>
            <a:off x="218129" y="5334445"/>
            <a:ext cx="11806767" cy="1373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ctr"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применение ФРП по учебным предметам </a:t>
            </a:r>
            <a:r>
              <a:rPr lang="ru-RU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«Русский язык», «Литературное чтение», «Окружающий мир», </a:t>
            </a:r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«Труд (технология)»</a:t>
            </a:r>
          </a:p>
          <a:p>
            <a:pPr algn="ctr">
              <a:defRPr/>
            </a:pPr>
            <a:r>
              <a:rPr lang="ru-RU" sz="21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запланированных результатов по годам обучения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Содержание и планируемые результаты программ  не ниже , чем в ФОП НОО </a:t>
            </a: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0C006-5BC1-4BC0-9233-9A63B1F1A5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D6FFE-6B36-4850-B870-FEB2876A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18" y="365125"/>
            <a:ext cx="8504582" cy="132556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19 декабря 2023 г. № 618-ФЗ "О внесении изменений в Федеральный закон "Об образовании в Российской Федерации"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34FFF-62A6-4DE9-8CA1-CFA44F02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863470" cy="50623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1) часть 6.3 статьи 12 изложить в следующей редакции: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"6.3.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основной общеобразовательной программы организации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предусматривают непосредственное применение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обязательной части образовательной программы начального общего образования федеральных рабочих программ по учебным предметам 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"Русский язык", "Литературное чтение", "Окружающий мир" и "Труд (технология)"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обязательной части образовательной программы основного общего образования федеральных рабочих программ по учебным предметам </a:t>
            </a:r>
            <a:r>
              <a:rPr lang="ru-RU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"Русский язык", "Литература", "История", "Обществознание", "География", "Основы безопасности и защиты Родины" и "Труд (технология)",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обязательной части образовательной программы среднего общего образования федеральных рабочих программ по учебным предметам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"Русский язык", "Литература", "История", "Обществознание", "География" и "Основы безопасности и защиты Родины"."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D961B-3EFE-45DC-88BF-16A33D80B1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4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5C049B1E-1E05-4130-B12E-4299FC8C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530" y="139347"/>
            <a:ext cx="6630136" cy="1125009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Требования к разработке учебных планов на уровне ООО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9FF2DA-2565-4C0B-9D09-806DD388A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72311"/>
              </p:ext>
            </p:extLst>
          </p:nvPr>
        </p:nvGraphicFramePr>
        <p:xfrm>
          <a:off x="156634" y="1313968"/>
          <a:ext cx="11916832" cy="3598334"/>
        </p:xfrm>
        <a:graphic>
          <a:graphicData uri="http://schemas.openxmlformats.org/drawingml/2006/table">
            <a:tbl>
              <a:tblPr/>
              <a:tblGrid>
                <a:gridCol w="1585384">
                  <a:extLst>
                    <a:ext uri="{9D8B030D-6E8A-4147-A177-3AD203B41FA5}">
                      <a16:colId xmlns:a16="http://schemas.microsoft.com/office/drawing/2014/main" val="23797428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622913634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1026145093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1890884596"/>
                    </a:ext>
                  </a:extLst>
                </a:gridCol>
                <a:gridCol w="1987549">
                  <a:extLst>
                    <a:ext uri="{9D8B030D-6E8A-4147-A177-3AD203B41FA5}">
                      <a16:colId xmlns:a16="http://schemas.microsoft.com/office/drawing/2014/main" val="2198986043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1375512001"/>
                    </a:ext>
                  </a:extLst>
                </a:gridCol>
              </a:tblGrid>
              <a:tr h="1799167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общего образования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аудиторной нагрузки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Процентное соотношение обязательной части и формируемой в  ООП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внеурочной деятельности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нагрузка обучающихся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(СанПин)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Обязательный перечень предметов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71765"/>
                  </a:ext>
                </a:extLst>
              </a:tr>
              <a:tr h="1799167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ООО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менее 5058 академических часов и не  более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5848 </a:t>
                      </a: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академических часов 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 / 30%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 1750 академических часов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5-дневная /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6-дневная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кл-29 / 32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кл-30 / 33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кл-32 / 35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8 - 9 кл-33/36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7679" marR="97679" marT="48839" marB="488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предметные области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- 11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97679" marR="97679" marT="48839" marB="488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1279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7E4AA7-D328-4758-B7F7-296E57B963A0}"/>
              </a:ext>
            </a:extLst>
          </p:cNvPr>
          <p:cNvSpPr/>
          <p:nvPr/>
        </p:nvSpPr>
        <p:spPr>
          <a:xfrm>
            <a:off x="180549" y="5118027"/>
            <a:ext cx="11830829" cy="1587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ctr"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применение ФРП по учебным предметам </a:t>
            </a:r>
            <a:r>
              <a:rPr lang="ru-RU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«Русский язык», «Литература», «История», «Обществознание», «География», </a:t>
            </a:r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и защиты Родины», «Труд (технология)»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1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запланированных результатов по годам обучения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Содержание и планируемые результаты программ  не ниже , чем в ФОП ООО </a:t>
            </a: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6CE9C6-DC91-4FE9-B4A7-A0A063F559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FC572BCA-3F97-4708-854C-C6D8F605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530" y="94192"/>
            <a:ext cx="6618848" cy="1215319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Требования к разработке учебных планов на уровне СОО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490A3A-DFAA-4D94-9B07-2A14116E7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553719"/>
              </p:ext>
            </p:extLst>
          </p:nvPr>
        </p:nvGraphicFramePr>
        <p:xfrm>
          <a:off x="108508" y="1391654"/>
          <a:ext cx="11916832" cy="3725644"/>
        </p:xfrm>
        <a:graphic>
          <a:graphicData uri="http://schemas.openxmlformats.org/drawingml/2006/table">
            <a:tbl>
              <a:tblPr/>
              <a:tblGrid>
                <a:gridCol w="1585384">
                  <a:extLst>
                    <a:ext uri="{9D8B030D-6E8A-4147-A177-3AD203B41FA5}">
                      <a16:colId xmlns:a16="http://schemas.microsoft.com/office/drawing/2014/main" val="271561664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17753186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4078941514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4282717179"/>
                    </a:ext>
                  </a:extLst>
                </a:gridCol>
                <a:gridCol w="1987549">
                  <a:extLst>
                    <a:ext uri="{9D8B030D-6E8A-4147-A177-3AD203B41FA5}">
                      <a16:colId xmlns:a16="http://schemas.microsoft.com/office/drawing/2014/main" val="1598952580"/>
                    </a:ext>
                  </a:extLst>
                </a:gridCol>
                <a:gridCol w="1985433">
                  <a:extLst>
                    <a:ext uri="{9D8B030D-6E8A-4147-A177-3AD203B41FA5}">
                      <a16:colId xmlns:a16="http://schemas.microsoft.com/office/drawing/2014/main" val="1486819973"/>
                    </a:ext>
                  </a:extLst>
                </a:gridCol>
              </a:tblGrid>
              <a:tr h="1799167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Уровень общего образования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аудиторной нагрузки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Процентное соотношение обязательной части и формируемой в  ООП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внеурочной деятельности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нагрузка обучающихся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(СанПин)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Обязательный перечень предметов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13930"/>
                  </a:ext>
                </a:extLst>
              </a:tr>
              <a:tr h="1926477"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СОО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менее 2170 академических часов и не  более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2516 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академических часов 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(не более 37 часов в неделю)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 / 40%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более 700 академических часов</a:t>
                      </a:r>
                    </a:p>
                  </a:txBody>
                  <a:tcPr marL="121921" marR="121921" marT="60951" marB="609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5-дневная /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6-дневная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кл-34 / 37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кл-34 / 37</a:t>
                      </a: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7679" marR="97679" marT="48839" marB="488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649288">
                        <a:spcBef>
                          <a:spcPts val="500"/>
                        </a:spcBef>
                        <a:buClr>
                          <a:srgbClr val="FF3300"/>
                        </a:buClr>
                        <a:buSzPct val="100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649288">
                        <a:spcBef>
                          <a:spcPts val="388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649288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649288">
                        <a:spcBef>
                          <a:spcPts val="288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649288">
                        <a:spcBef>
                          <a:spcPts val="288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557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2129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701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127375" indent="530225" defTabSz="649288" eaLnBrk="0" fontAlgn="base" hangingPunct="0"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предметные области 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- 8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  <a:p>
                      <a:pPr marL="0" marR="0" lvl="0" indent="0" algn="ctr" defTabSz="649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--</a:t>
                      </a:r>
                    </a:p>
                  </a:txBody>
                  <a:tcPr marL="97679" marR="97679" marT="48839" marB="488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9603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7E4AA7-D328-4758-B7F7-296E57B963A0}"/>
              </a:ext>
            </a:extLst>
          </p:cNvPr>
          <p:cNvSpPr/>
          <p:nvPr/>
        </p:nvSpPr>
        <p:spPr>
          <a:xfrm>
            <a:off x="109845" y="5188954"/>
            <a:ext cx="11815233" cy="1562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</a:p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ctr"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применение ФРП по учебным предметам </a:t>
            </a:r>
            <a:r>
              <a:rPr lang="ru-RU" sz="1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«Русский язык», «Литература», «История», «Обществознание», «География», </a:t>
            </a:r>
            <a:r>
              <a:rPr lang="ru-R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и защиты Родины»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1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запланированных результатов по годам обучения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Содержание и планируемые результаты программ  не ниже , чем в ФОП СОО </a:t>
            </a: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C2AFA1-B6DB-4C24-B775-17D576F083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0A69F-AE40-4425-9419-2E188063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2" y="365125"/>
            <a:ext cx="6649278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F137B-A177-4FD5-A8E5-E9A06445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ИСРО РАО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https://instrao.ru/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«Единое содержание общего образования»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ФООП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(интерактивная версия)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115AA-AB1E-4AA7-B93B-17A5DAED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140" y="2855191"/>
            <a:ext cx="6347791" cy="34263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DF66839-1D25-41FC-AC49-FB1D02E8C0D6}"/>
              </a:ext>
            </a:extLst>
          </p:cNvPr>
          <p:cNvSpPr/>
          <p:nvPr/>
        </p:nvSpPr>
        <p:spPr>
          <a:xfrm>
            <a:off x="1484243" y="3048000"/>
            <a:ext cx="484632" cy="556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1041B35-7AD0-4DD3-8B51-97CCE5408849}"/>
              </a:ext>
            </a:extLst>
          </p:cNvPr>
          <p:cNvSpPr/>
          <p:nvPr/>
        </p:nvSpPr>
        <p:spPr>
          <a:xfrm>
            <a:off x="1510748" y="4280451"/>
            <a:ext cx="484632" cy="556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EB9C51-C8B3-49EF-86E1-241BA1186B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F68BB-F6EA-4AE7-91FF-4299D037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365126"/>
            <a:ext cx="6662530" cy="106611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31AB5-CEAD-40C6-BE83-3DBA03D2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25624"/>
            <a:ext cx="11648660" cy="4800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ИСРО РАО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https://instrao.ru/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«Единое содержание общего образования»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Рабочие программы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02FE6-DB87-415B-8D7D-7C570EAF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04" y="2849216"/>
            <a:ext cx="7182677" cy="38166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CD54BF0-1529-43BD-8F39-B078F5D7E7E4}"/>
                  </a:ext>
                </a:extLst>
              </p14:cNvPr>
              <p14:cNvContentPartPr/>
              <p14:nvPr/>
            </p14:nvContentPartPr>
            <p14:xfrm>
              <a:off x="11330786" y="3856414"/>
              <a:ext cx="609840" cy="7556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CD54BF0-1529-43BD-8F39-B078F5D7E7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3586" y="3842014"/>
                <a:ext cx="62388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417B71BE-226B-43AC-B6F7-84FC8E55ACC6}"/>
                  </a:ext>
                </a:extLst>
              </p14:cNvPr>
              <p14:cNvContentPartPr/>
              <p14:nvPr/>
            </p14:nvContentPartPr>
            <p14:xfrm>
              <a:off x="10177706" y="5552734"/>
              <a:ext cx="967680" cy="60984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417B71BE-226B-43AC-B6F7-84FC8E55AC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0506" y="5538334"/>
                <a:ext cx="981720" cy="6379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EA3D72F5-F0B2-4F70-A2B3-CCEB542CD058}"/>
              </a:ext>
            </a:extLst>
          </p:cNvPr>
          <p:cNvSpPr/>
          <p:nvPr/>
        </p:nvSpPr>
        <p:spPr>
          <a:xfrm>
            <a:off x="2425148" y="3551583"/>
            <a:ext cx="484632" cy="675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722286-679A-419A-8EB1-A68013F24B5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519D5-B708-467E-A54A-DB8995BF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799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по внесению изменений в основные образовательные программы школы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2B48B-BADD-41BA-89A1-8DC6185D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881809"/>
            <a:ext cx="11754678" cy="474427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ФГОС НОО ,ООО и СОО с изменениями  на сайте образовательной организации.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Издать приказ о создании рабочей группы по внесению изменений в ООП НОО,ООП ООО и ООП СОО.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работу ШМО по ознакомлению с изменениями в ФРП по учебным предметам.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рабочие программы по отдельным учебным предметам.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результаты не ниже чем в ФРП ,распределить образовательные результаты в календарно-тематическом планировании, осуществить подбор оценочных средств под эти образовательные результаты, определение ЭОР и т.д.)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Оценить кадровые ресурсы образовательной организации. Скорректировать график повышения квалификации. Организовать методическое сопровождение педагогов.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Оценить материальные, учебно-методические  ресурсы образовательной организации.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проекты ООП. Проекты ООП рассматриваются на педсовете.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Утвердить приказом изменения в ООП НОО ,ООП ООО и ООП СОО в соответствии с порядком внесения и их утверждения согласно Устава ОО.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Проверка и изменение локальных актов, разработка новых при необходимости.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ООП НОО,ОПП ОО и ООП СОО на сайте образовательной организации.</a:t>
            </a:r>
          </a:p>
          <a:p>
            <a:pPr marL="514350" indent="-514350">
              <a:buAutoNum type="arabicPeriod"/>
            </a:pP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EA929-211F-471D-BA98-812CA381A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05A56-22E7-4F53-BFAA-BD92D8A7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78" y="365125"/>
            <a:ext cx="6609522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сфере образовательного законодательства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5241A-69C0-44A8-8E9C-29C04DA3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22.01.2024 № 31</a:t>
            </a:r>
            <a:b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образования»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ФГОС НОО и ФГОС ООО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учебного предмета - «Труд (технология)»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Вступает в силу с 01.09.2024 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3E610-D7DC-4AEC-AC33-323BA15A14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E6C2A-BAF3-464D-A025-6FAE29A3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791" y="365125"/>
            <a:ext cx="6530008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сфере образовательного законодательства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075BD-EBF7-48AA-A744-FF548246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19 февраля 2024 г. № 110 « 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образования»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Исключаются предметная область «Основы духовно-нравственной культуры народов России» и учебный предмет «Основы духовно-нравственной культуры народов России», содержание которого интегрируется в учебный курс «История нашего края»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по учебному курсу «История нашего края» должны обеспечивать: (9 пунктов)</a:t>
            </a:r>
          </a:p>
          <a:p>
            <a:pPr marL="457200" indent="-457200">
              <a:buAutoNum type="arabicParenR"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вклада представителей различных народов России в формирование ее  цивилизационного наследия;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...приказ вступает в силу с 1 сентября 2025 года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2C5CBA-3F3A-4A03-80AB-782A7C04D1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69D38-B66A-4C31-9A68-71110701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39" y="153091"/>
            <a:ext cx="8213035" cy="10793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27.12.2023 N 1028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ФГОС ООО и ФГОС СОО)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69B60-9E2A-4E41-82D6-DD671C8F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470992"/>
            <a:ext cx="11741426" cy="53870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В федеральном государственном образовательном </a:t>
            </a:r>
            <a:r>
              <a:rPr lang="ru-RU" sz="6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стандарте</a:t>
            </a:r>
            <a:r>
              <a:rPr lang="ru-RU" sz="6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основного общего образования</a:t>
            </a:r>
            <a:endParaRPr lang="ru-RU" sz="64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пункте 33.1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строку одиннадцатую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 таблицы изложить в следующей редакции:</a:t>
            </a:r>
          </a:p>
          <a:p>
            <a:pPr marL="0" indent="0">
              <a:buNone/>
            </a:pP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дополнить пунктом 45.10.1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следующего содержания:</a:t>
            </a:r>
          </a:p>
          <a:p>
            <a:pPr marL="0" indent="0">
              <a:buNone/>
            </a:pPr>
            <a:endParaRPr lang="ru-RU" sz="6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по учебному предмету «Основы безопасности и защиты Родины» должны обеспечивать: 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сформированность представлений о значении безопасного и устойчивого развития для государства , общества , личности; фундаментальных ценностях и принципах , формирующих основы российского общества, безопасности страны…… </a:t>
            </a:r>
          </a:p>
          <a:p>
            <a:pPr marL="0" indent="0"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2)……(14 пунктов)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ru-RU" sz="6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6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F078D5-7E35-4393-BECD-F9AE05CBC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03127"/>
              </p:ext>
            </p:extLst>
          </p:nvPr>
        </p:nvGraphicFramePr>
        <p:xfrm>
          <a:off x="900451" y="2530648"/>
          <a:ext cx="9222737" cy="583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6089">
                  <a:extLst>
                    <a:ext uri="{9D8B030D-6E8A-4147-A177-3AD203B41FA5}">
                      <a16:colId xmlns:a16="http://schemas.microsoft.com/office/drawing/2014/main" val="1444125769"/>
                    </a:ext>
                  </a:extLst>
                </a:gridCol>
                <a:gridCol w="4536648">
                  <a:extLst>
                    <a:ext uri="{9D8B030D-6E8A-4147-A177-3AD203B41FA5}">
                      <a16:colId xmlns:a16="http://schemas.microsoft.com/office/drawing/2014/main" val="743652994"/>
                    </a:ext>
                  </a:extLst>
                </a:gridCol>
              </a:tblGrid>
              <a:tr h="583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Основы безопасности и защиты Родины 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Основы безопасности и защиты Родины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9962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07777-6613-445C-81E9-4C79C1C949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247831E-AEBB-47F9-9298-053ED8DB0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13561"/>
              </p:ext>
            </p:extLst>
          </p:nvPr>
        </p:nvGraphicFramePr>
        <p:xfrm>
          <a:off x="930965" y="3389382"/>
          <a:ext cx="9222737" cy="652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6089">
                  <a:extLst>
                    <a:ext uri="{9D8B030D-6E8A-4147-A177-3AD203B41FA5}">
                      <a16:colId xmlns:a16="http://schemas.microsoft.com/office/drawing/2014/main" val="1368362290"/>
                    </a:ext>
                  </a:extLst>
                </a:gridCol>
                <a:gridCol w="4536648">
                  <a:extLst>
                    <a:ext uri="{9D8B030D-6E8A-4147-A177-3AD203B41FA5}">
                      <a16:colId xmlns:a16="http://schemas.microsoft.com/office/drawing/2014/main" val="1769895842"/>
                    </a:ext>
                  </a:extLst>
                </a:gridCol>
              </a:tblGrid>
              <a:tr h="652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Физическая культура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Физическая культура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7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86BCB-2718-43C1-92BD-8158A707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01" y="166343"/>
            <a:ext cx="7989711" cy="986597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27.12.2023 N 1028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 внесении изменений в ФГОС ООО и ФГОС СОО)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87D18-1C0D-463D-9225-A89E47B5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1457740"/>
            <a:ext cx="11449879" cy="527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федеральном государственном образовательном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стандарте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 </a:t>
            </a:r>
            <a:endParaRPr lang="ru-RU" sz="1600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дополнить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пунктом 9.14.1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следующего содержания: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9.14.1 По учебному предмету "Основы безопасности и защиты Родины" (базовый уровень) требования к предметным результатам освоения базового курса по основам безопасности и защиты Родины должны отражать: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основ законодательства Российской Федерации, обеспечивающих национальную безопасность и защиту населения от внешних и внутренних угроз; сформированность представлений о государственной политике в области обеспечения государственной и общественной безопасности, защиты населения и территорий от чрезвычайных ситуаций различного характера</a:t>
            </a:r>
          </a:p>
          <a:p>
            <a:pPr marL="342900" indent="-342900">
              <a:buAutoNum type="arabicParenR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…..(16 пунктов)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пункте 18.3.1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строку восьмую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таблицы изложить в следующей редакции:</a:t>
            </a: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6FA07CE-A65E-464D-9FC4-BB57A0F10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06162"/>
              </p:ext>
            </p:extLst>
          </p:nvPr>
        </p:nvGraphicFramePr>
        <p:xfrm>
          <a:off x="1147235" y="4809556"/>
          <a:ext cx="9190299" cy="650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601">
                  <a:extLst>
                    <a:ext uri="{9D8B030D-6E8A-4147-A177-3AD203B41FA5}">
                      <a16:colId xmlns:a16="http://schemas.microsoft.com/office/drawing/2014/main" val="352043973"/>
                    </a:ext>
                  </a:extLst>
                </a:gridCol>
                <a:gridCol w="4818698">
                  <a:extLst>
                    <a:ext uri="{9D8B030D-6E8A-4147-A177-3AD203B41FA5}">
                      <a16:colId xmlns:a16="http://schemas.microsoft.com/office/drawing/2014/main" val="1651567062"/>
                    </a:ext>
                  </a:extLst>
                </a:gridCol>
              </a:tblGrid>
              <a:tr h="65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   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и защиты Родины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7738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9E6809-E725-4C62-889D-48EA548E0C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2932C43-F567-4E1A-ACE5-0F0597BB0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83813"/>
              </p:ext>
            </p:extLst>
          </p:nvPr>
        </p:nvGraphicFramePr>
        <p:xfrm>
          <a:off x="1156251" y="5761521"/>
          <a:ext cx="9190299" cy="62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601">
                  <a:extLst>
                    <a:ext uri="{9D8B030D-6E8A-4147-A177-3AD203B41FA5}">
                      <a16:colId xmlns:a16="http://schemas.microsoft.com/office/drawing/2014/main" val="875549948"/>
                    </a:ext>
                  </a:extLst>
                </a:gridCol>
                <a:gridCol w="4818698">
                  <a:extLst>
                    <a:ext uri="{9D8B030D-6E8A-4147-A177-3AD203B41FA5}">
                      <a16:colId xmlns:a16="http://schemas.microsoft.com/office/drawing/2014/main" val="1818980370"/>
                    </a:ext>
                  </a:extLst>
                </a:gridCol>
              </a:tblGrid>
              <a:tr h="62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    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69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405C3-7937-43B8-B94D-E885AEB6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78" y="365125"/>
            <a:ext cx="6609521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сфере образовательного законодательства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76346-60A8-4CAB-924A-DD89D829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087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01.02.2024 № 62</a:t>
            </a:r>
            <a:b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внесении изменений в некоторые приказы Министерства просвещения Российской Федерации, касающиеся федеральных образовательных программ основного общего образования и среднего общего образования»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соответствующих пунктах ФОП ООО и ФОП СОО слова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-«Основы безопасности жизнедеятельности» заменить словами «Основы безопасности и защиты Родины»;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-внесены Федеральные рабочие программы по учебному предмету «Основы безопасности и защиты Родины» на уровне ООО и СОО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-представлены  варианты федеральных учебных планов  с внесением предметной области «Основы безопасности и защиты Родины»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Вступает в силу с 01.09.2024 года</a:t>
            </a:r>
          </a:p>
          <a:p>
            <a:pPr marL="0" indent="0"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из ФРП по учебному предмету </a:t>
            </a: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и защиты Родины»: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на уровне основного общего образования - общее число часов в 8–9 классах, составляет 68 часов, по 1 часу в неделю за счет обязательной части учебного плана;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 уровне среднего общего образования - 68 часов в 10–11 классах. </a:t>
            </a:r>
          </a:p>
          <a:p>
            <a:pPr marL="0" indent="0">
              <a:buNone/>
            </a:pP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EC11B8-1015-4DFB-9459-A3A0121AD5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49E37-2B4D-431F-A37A-E848CA39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530" y="365125"/>
            <a:ext cx="659627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Учебно-методические ресурсы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C9BB5-BEDB-4AAC-928C-1687E8651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404730"/>
            <a:ext cx="11781182" cy="54532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ИСРО РАО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https://instrao.ru/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«Единое содержание общего образования»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https://edsoo.ru/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1.Круглый стол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“Предмет “Основы безопасности и защиты Родины”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как важнейший элемент комплексной безопасности.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семинары 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https://edsoo.ru/metodicheskie-seminary/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 ИПК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https://kipk.ru/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«Вебинары» или «Календарь ключевых мероприятий»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2.Вебинар «Особенности перехода на обновленное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содержания " (для РМО учителей ОБЖ)</a:t>
            </a:r>
          </a:p>
          <a:p>
            <a:pPr marL="0" indent="0">
              <a:buNone/>
            </a:pP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C1B39-5F88-4EB3-BD18-71B62DD6D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209" y="2589413"/>
            <a:ext cx="4585252" cy="3003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BC047-F6AB-471D-99A0-809A36372F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344" y="99436"/>
            <a:ext cx="1763688" cy="8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2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55B7633FFE849835E13F0AEA45D25" ma:contentTypeVersion="14" ma:contentTypeDescription="Create a new document." ma:contentTypeScope="" ma:versionID="6caa8abdfbc3b73b4703ce32e780ed1c">
  <xsd:schema xmlns:xsd="http://www.w3.org/2001/XMLSchema" xmlns:xs="http://www.w3.org/2001/XMLSchema" xmlns:p="http://schemas.microsoft.com/office/2006/metadata/properties" xmlns:ns3="e2b4c218-9d52-4686-aa5e-c1e96c984471" targetNamespace="http://schemas.microsoft.com/office/2006/metadata/properties" ma:root="true" ma:fieldsID="1923cf93fa60b6eb3240842997a7cc4a" ns3:_="">
    <xsd:import namespace="e2b4c218-9d52-4686-aa5e-c1e96c9844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4c218-9d52-4686-aa5e-c1e96c984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47502A-E0BF-4574-BDB6-F1DB32063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6F213-910C-4C56-A1A3-4EC55CEC703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2b4c218-9d52-4686-aa5e-c1e96c9844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79C920-0E31-46B6-A3E1-D98B67CB3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4c218-9d52-4686-aa5e-c1e96c984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Words>4976</Words>
  <Application>Microsoft Office PowerPoint</Application>
  <PresentationFormat>Широкоэкранный</PresentationFormat>
  <Paragraphs>505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Обзор изменений ФГОС     </vt:lpstr>
      <vt:lpstr>Изменения в сфере образовательного законодательства</vt:lpstr>
      <vt:lpstr>Федеральный закон от 19 декабря 2023 г. № 618-ФЗ "О внесении изменений в Федеральный закон "Об образовании в Российской Федерации" </vt:lpstr>
      <vt:lpstr>Изменения в сфере образовательного законодательства</vt:lpstr>
      <vt:lpstr>Изменения в сфере образовательного законодательства</vt:lpstr>
      <vt:lpstr>Приказ Министерства просвещения Российской Федерации от 27.12.2023 N 1028 (о внесении изменений в ФГОС ООО и ФГОС СОО)</vt:lpstr>
      <vt:lpstr>Приказ Министерства просвещения Российской Федерации от 27.12.2023 N 1028 (о внесении изменений в ФГОС ООО и ФГОС СОО)</vt:lpstr>
      <vt:lpstr>Изменения в сфере образовательного законодательства</vt:lpstr>
      <vt:lpstr>Учебно-методические ресурсы</vt:lpstr>
      <vt:lpstr>Изменения в сфере образовательного законодательства</vt:lpstr>
      <vt:lpstr>Приказ Министерства просвещения Российской Федерации от 19 марта 2024 года № 171 (О внесении изменений в ФОП ООО)</vt:lpstr>
      <vt:lpstr>Приказ Министерства просвещения Российской Федерации от 19 марта 2024 года № 171 (О внесении изменений в ФОП ООО)</vt:lpstr>
      <vt:lpstr>Приказ Министерства просвещения Российской Федерации от 19 марта 2024 года № 171 (О внесении изменений в ФОП ООО)</vt:lpstr>
      <vt:lpstr>Приказ Министерства просвещения Российской Федерации от 19 марта 2024 года № 171 (О внесении изменений в ФОП ООО)</vt:lpstr>
      <vt:lpstr>Приказ Министерства просвещения Российской Федерации от 19 марта 2024 года № 171 (О внесении изменений в ФОП ООО)</vt:lpstr>
      <vt:lpstr>Из материалов семинара «Актуальные вопросы обновления общего содержания образования» (презентация Кольченко С.А.,начальник отдела содержания и методов обучения в сфере начального общего,основного общего и среднего общего образования Департамента государственной политики и управления в сфере общего образования Минпросвещения России)</vt:lpstr>
      <vt:lpstr>Учебно-методические ресурсы</vt:lpstr>
      <vt:lpstr>Приказ Министерства просвещения Российской Федерации от 19 марта 2024 года № 171 (О внесении изменений в ФОП ООО)</vt:lpstr>
      <vt:lpstr>Учебно-методические ресурсы</vt:lpstr>
      <vt:lpstr>Приказ Министерства просвещения Российской Федерации от 19 марта 2024 года № 171 (О внесении изменений в ФОП СОО)</vt:lpstr>
      <vt:lpstr>Приказ Министерства просвещения Российской Федерации от 19 марта 2024 года № 171 (О внесении изменений в ФОП СОО)</vt:lpstr>
      <vt:lpstr>Приказ Министерства просвещения Российской Федерации от 19 марта 2024 года № 171 (О внесении изменений в ФОП СОО)</vt:lpstr>
      <vt:lpstr>Приказ Министерства просвещения Российской Федерации от 19 марта 2024 года № 171 (О внесении изменений в ФОП СОО)</vt:lpstr>
      <vt:lpstr>Приказ Министерства просвещения Российской Федерации от 19 марта 2024 года № 171 (О внесении изменений в ФОП НОО)</vt:lpstr>
      <vt:lpstr>Приказ Министерства просвещения Российской Федерации от 19 марта 2024 года № 171 (О внесении изменений в ФОП НОО)</vt:lpstr>
      <vt:lpstr>Внесение изменений в ООП НОО к 01.09.24 </vt:lpstr>
      <vt:lpstr>Внесение изменений в ООП ООО к 01.09.24 </vt:lpstr>
      <vt:lpstr>Внесение изменений в ООП СОО к 01.09.24 </vt:lpstr>
      <vt:lpstr>Требования к разработке учебных планов на уровне НОО</vt:lpstr>
      <vt:lpstr>Требования к разработке учебных планов на уровне ООО</vt:lpstr>
      <vt:lpstr>Требования к разработке учебных планов на уровне СОО</vt:lpstr>
      <vt:lpstr>Учебно-методические ресурсы</vt:lpstr>
      <vt:lpstr>Учебно-методические ресурсы</vt:lpstr>
      <vt:lpstr>ОСНОВНЫЕ МЕРОПРИЯТИЯ по внесению изменений в основные образовательные программы школы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переходе ОО на обновленный ФГОС ООО с 01.09.2022г., изменения и особенности</dc:title>
  <dc:creator>КСВ</dc:creator>
  <cp:lastModifiedBy>Болотова Татьяна Викторовна</cp:lastModifiedBy>
  <cp:revision>147</cp:revision>
  <dcterms:created xsi:type="dcterms:W3CDTF">2022-08-25T00:01:10Z</dcterms:created>
  <dcterms:modified xsi:type="dcterms:W3CDTF">2024-06-18T17:03:38Z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0x0101006B955B7633FFE849835E13F0AEA45D25</vt:lpwstr>
  </property>
</Properties>
</file>